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54"/>
  </p:notesMasterIdLst>
  <p:handoutMasterIdLst>
    <p:handoutMasterId r:id="rId55"/>
  </p:handoutMasterIdLst>
  <p:sldIdLst>
    <p:sldId id="305" r:id="rId2"/>
    <p:sldId id="306" r:id="rId3"/>
    <p:sldId id="307" r:id="rId4"/>
    <p:sldId id="308" r:id="rId5"/>
    <p:sldId id="309" r:id="rId6"/>
    <p:sldId id="331" r:id="rId7"/>
    <p:sldId id="310" r:id="rId8"/>
    <p:sldId id="311" r:id="rId9"/>
    <p:sldId id="312" r:id="rId10"/>
    <p:sldId id="313" r:id="rId11"/>
    <p:sldId id="314" r:id="rId12"/>
    <p:sldId id="315" r:id="rId13"/>
    <p:sldId id="316" r:id="rId14"/>
    <p:sldId id="299" r:id="rId15"/>
    <p:sldId id="317" r:id="rId16"/>
    <p:sldId id="332" r:id="rId17"/>
    <p:sldId id="334" r:id="rId18"/>
    <p:sldId id="335" r:id="rId19"/>
    <p:sldId id="318" r:id="rId20"/>
    <p:sldId id="319" r:id="rId21"/>
    <p:sldId id="320" r:id="rId22"/>
    <p:sldId id="321" r:id="rId23"/>
    <p:sldId id="322" r:id="rId24"/>
    <p:sldId id="330" r:id="rId25"/>
    <p:sldId id="327" r:id="rId26"/>
    <p:sldId id="287" r:id="rId27"/>
    <p:sldId id="288" r:id="rId28"/>
    <p:sldId id="326" r:id="rId29"/>
    <p:sldId id="263" r:id="rId30"/>
    <p:sldId id="267" r:id="rId31"/>
    <p:sldId id="328" r:id="rId32"/>
    <p:sldId id="264" r:id="rId33"/>
    <p:sldId id="271" r:id="rId34"/>
    <p:sldId id="291" r:id="rId35"/>
    <p:sldId id="290" r:id="rId36"/>
    <p:sldId id="298" r:id="rId37"/>
    <p:sldId id="265" r:id="rId38"/>
    <p:sldId id="273" r:id="rId39"/>
    <p:sldId id="282" r:id="rId40"/>
    <p:sldId id="284" r:id="rId41"/>
    <p:sldId id="285" r:id="rId42"/>
    <p:sldId id="302" r:id="rId43"/>
    <p:sldId id="269" r:id="rId44"/>
    <p:sldId id="303" r:id="rId45"/>
    <p:sldId id="286" r:id="rId46"/>
    <p:sldId id="283" r:id="rId47"/>
    <p:sldId id="301" r:id="rId48"/>
    <p:sldId id="294" r:id="rId49"/>
    <p:sldId id="268" r:id="rId50"/>
    <p:sldId id="270" r:id="rId51"/>
    <p:sldId id="304" r:id="rId52"/>
    <p:sldId id="295" r:id="rId53"/>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Benutz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473" autoAdjust="0"/>
  </p:normalViewPr>
  <p:slideViewPr>
    <p:cSldViewPr snapToGrid="0">
      <p:cViewPr>
        <p:scale>
          <a:sx n="75" d="100"/>
          <a:sy n="75" d="100"/>
        </p:scale>
        <p:origin x="2146" y="418"/>
      </p:cViewPr>
      <p:guideLst>
        <p:guide orient="horz" pos="2160"/>
        <p:guide pos="2880"/>
      </p:guideLst>
    </p:cSldViewPr>
  </p:slideViewPr>
  <p:notesTextViewPr>
    <p:cViewPr>
      <p:scale>
        <a:sx n="1" d="1"/>
        <a:sy n="1" d="1"/>
      </p:scale>
      <p:origin x="0" y="0"/>
    </p:cViewPr>
  </p:notesTextViewPr>
  <p:notesViewPr>
    <p:cSldViewPr snapToGrid="0">
      <p:cViewPr varScale="1">
        <p:scale>
          <a:sx n="79" d="100"/>
          <a:sy n="79" d="100"/>
        </p:scale>
        <p:origin x="-3942" y="-9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3078163" cy="51117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4024313" y="2"/>
            <a:ext cx="3078162" cy="511174"/>
          </a:xfrm>
          <a:prstGeom prst="rect">
            <a:avLst/>
          </a:prstGeom>
        </p:spPr>
        <p:txBody>
          <a:bodyPr vert="horz" lIns="91440" tIns="45720" rIns="91440" bIns="45720" rtlCol="0"/>
          <a:lstStyle>
            <a:lvl1pPr algn="r">
              <a:defRPr sz="1200"/>
            </a:lvl1pPr>
          </a:lstStyle>
          <a:p>
            <a:fld id="{A5B1D84A-6D23-4C4C-9BC8-51EFC1B242E1}" type="datetimeFigureOut">
              <a:rPr lang="de-DE" smtClean="0"/>
              <a:t>12.05.2018</a:t>
            </a:fld>
            <a:endParaRPr lang="de-DE" dirty="0"/>
          </a:p>
        </p:txBody>
      </p:sp>
      <p:sp>
        <p:nvSpPr>
          <p:cNvPr id="4" name="Fußzeilenplatzhalter 3"/>
          <p:cNvSpPr>
            <a:spLocks noGrp="1"/>
          </p:cNvSpPr>
          <p:nvPr>
            <p:ph type="ftr" sz="quarter" idx="2"/>
          </p:nvPr>
        </p:nvSpPr>
        <p:spPr>
          <a:xfrm>
            <a:off x="1" y="9721852"/>
            <a:ext cx="3078163" cy="511174"/>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4024313" y="9721852"/>
            <a:ext cx="3078162" cy="511174"/>
          </a:xfrm>
          <a:prstGeom prst="rect">
            <a:avLst/>
          </a:prstGeom>
        </p:spPr>
        <p:txBody>
          <a:bodyPr vert="horz" lIns="91440" tIns="45720" rIns="91440" bIns="45720" rtlCol="0" anchor="b"/>
          <a:lstStyle>
            <a:lvl1pPr algn="r">
              <a:defRPr sz="1200"/>
            </a:lvl1pPr>
          </a:lstStyle>
          <a:p>
            <a:fld id="{F78C4316-1241-40B0-93E1-79681B7944B0}" type="slidenum">
              <a:rPr lang="de-DE" smtClean="0"/>
              <a:t>‹Nr.›</a:t>
            </a:fld>
            <a:endParaRPr lang="de-DE" dirty="0"/>
          </a:p>
        </p:txBody>
      </p:sp>
    </p:spTree>
    <p:extLst>
      <p:ext uri="{BB962C8B-B14F-4D97-AF65-F5344CB8AC3E}">
        <p14:creationId xmlns:p14="http://schemas.microsoft.com/office/powerpoint/2010/main" val="2918251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8427" cy="513508"/>
          </a:xfrm>
          <a:prstGeom prst="rect">
            <a:avLst/>
          </a:prstGeom>
        </p:spPr>
        <p:txBody>
          <a:bodyPr vert="horz" lIns="99075" tIns="49538" rIns="99075" bIns="49538" rtlCol="0"/>
          <a:lstStyle>
            <a:lvl1pPr algn="l">
              <a:defRPr sz="1300"/>
            </a:lvl1pPr>
          </a:lstStyle>
          <a:p>
            <a:endParaRPr lang="de-DE" dirty="0"/>
          </a:p>
        </p:txBody>
      </p:sp>
      <p:sp>
        <p:nvSpPr>
          <p:cNvPr id="3" name="Datumsplatzhalter 2"/>
          <p:cNvSpPr>
            <a:spLocks noGrp="1"/>
          </p:cNvSpPr>
          <p:nvPr>
            <p:ph type="dt" idx="1"/>
          </p:nvPr>
        </p:nvSpPr>
        <p:spPr>
          <a:xfrm>
            <a:off x="4023993" y="1"/>
            <a:ext cx="3078427" cy="513508"/>
          </a:xfrm>
          <a:prstGeom prst="rect">
            <a:avLst/>
          </a:prstGeom>
        </p:spPr>
        <p:txBody>
          <a:bodyPr vert="horz" lIns="99075" tIns="49538" rIns="99075" bIns="49538" rtlCol="0"/>
          <a:lstStyle>
            <a:lvl1pPr algn="r">
              <a:defRPr sz="1300"/>
            </a:lvl1pPr>
          </a:lstStyle>
          <a:p>
            <a:fld id="{21C314E2-D2F1-4D58-AAAC-89A10D4273C9}" type="datetimeFigureOut">
              <a:rPr lang="de-DE" smtClean="0"/>
              <a:t>12.05.2018</a:t>
            </a:fld>
            <a:endParaRPr lang="de-DE" dirty="0"/>
          </a:p>
        </p:txBody>
      </p:sp>
      <p:sp>
        <p:nvSpPr>
          <p:cNvPr id="4" name="Folienbildplatzhalter 3"/>
          <p:cNvSpPr>
            <a:spLocks noGrp="1" noRot="1" noChangeAspect="1"/>
          </p:cNvSpPr>
          <p:nvPr>
            <p:ph type="sldImg" idx="2"/>
          </p:nvPr>
        </p:nvSpPr>
        <p:spPr>
          <a:xfrm>
            <a:off x="719950" y="390435"/>
            <a:ext cx="4766450" cy="3576891"/>
          </a:xfrm>
          <a:prstGeom prst="rect">
            <a:avLst/>
          </a:prstGeom>
          <a:noFill/>
          <a:ln w="12700">
            <a:solidFill>
              <a:prstClr val="black"/>
            </a:solidFill>
          </a:ln>
        </p:spPr>
        <p:txBody>
          <a:bodyPr vert="horz" lIns="99075" tIns="49538" rIns="99075" bIns="49538" rtlCol="0" anchor="ctr"/>
          <a:lstStyle/>
          <a:p>
            <a:endParaRPr lang="de-DE" dirty="0"/>
          </a:p>
        </p:txBody>
      </p:sp>
      <p:sp>
        <p:nvSpPr>
          <p:cNvPr id="5" name="Notizenplatzhalter 4"/>
          <p:cNvSpPr>
            <a:spLocks noGrp="1"/>
          </p:cNvSpPr>
          <p:nvPr>
            <p:ph type="body" sz="quarter" idx="3"/>
          </p:nvPr>
        </p:nvSpPr>
        <p:spPr>
          <a:xfrm>
            <a:off x="710407" y="3970421"/>
            <a:ext cx="5683250" cy="5642811"/>
          </a:xfrm>
          <a:prstGeom prst="rect">
            <a:avLst/>
          </a:prstGeom>
        </p:spPr>
        <p:txBody>
          <a:bodyPr vert="horz" lIns="99075" tIns="49538" rIns="99075" bIns="49538"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1" y="9721108"/>
            <a:ext cx="3078427" cy="513507"/>
          </a:xfrm>
          <a:prstGeom prst="rect">
            <a:avLst/>
          </a:prstGeom>
        </p:spPr>
        <p:txBody>
          <a:bodyPr vert="horz" lIns="99075" tIns="49538" rIns="99075" bIns="49538" rtlCol="0" anchor="b"/>
          <a:lstStyle>
            <a:lvl1pPr algn="l">
              <a:defRPr sz="1300"/>
            </a:lvl1pPr>
          </a:lstStyle>
          <a:p>
            <a:endParaRPr lang="de-DE" dirty="0"/>
          </a:p>
        </p:txBody>
      </p:sp>
      <p:sp>
        <p:nvSpPr>
          <p:cNvPr id="7" name="Foliennummernplatzhalter 6"/>
          <p:cNvSpPr>
            <a:spLocks noGrp="1"/>
          </p:cNvSpPr>
          <p:nvPr>
            <p:ph type="sldNum" sz="quarter" idx="5"/>
          </p:nvPr>
        </p:nvSpPr>
        <p:spPr>
          <a:xfrm>
            <a:off x="4023993" y="9721108"/>
            <a:ext cx="3078427" cy="513507"/>
          </a:xfrm>
          <a:prstGeom prst="rect">
            <a:avLst/>
          </a:prstGeom>
        </p:spPr>
        <p:txBody>
          <a:bodyPr vert="horz" lIns="99075" tIns="49538" rIns="99075" bIns="49538" rtlCol="0" anchor="b"/>
          <a:lstStyle>
            <a:lvl1pPr algn="r">
              <a:defRPr sz="1300"/>
            </a:lvl1pPr>
          </a:lstStyle>
          <a:p>
            <a:fld id="{3A657B88-89D3-4E66-810D-F656115572C9}" type="slidenum">
              <a:rPr lang="de-DE" smtClean="0"/>
              <a:t>‹Nr.›</a:t>
            </a:fld>
            <a:endParaRPr lang="de-DE" dirty="0"/>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wikipedia.org/w/index.php?title=Thermografie&amp;oldid=176447684"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de.wikipedia.org/wiki/Wiensches_Verschiebungsgesetz" TargetMode="External"/><Relationship Id="rId4" Type="http://schemas.openxmlformats.org/officeDocument/2006/relationships/hyperlink" Target="https://de.wikipedia.org/wiki/Absoluter_Nullpunk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a:t>
            </a:fld>
            <a:endParaRPr lang="de-DE" dirty="0"/>
          </a:p>
        </p:txBody>
      </p:sp>
    </p:spTree>
    <p:extLst>
      <p:ext uri="{BB962C8B-B14F-4D97-AF65-F5344CB8AC3E}">
        <p14:creationId xmlns:p14="http://schemas.microsoft.com/office/powerpoint/2010/main" val="2784232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dirty="0"/>
          </a:p>
        </p:txBody>
      </p:sp>
    </p:spTree>
    <p:extLst>
      <p:ext uri="{BB962C8B-B14F-4D97-AF65-F5344CB8AC3E}">
        <p14:creationId xmlns:p14="http://schemas.microsoft.com/office/powerpoint/2010/main" val="412916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11</a:t>
            </a:fld>
            <a:endParaRPr lang="de-DE" dirty="0"/>
          </a:p>
        </p:txBody>
      </p:sp>
    </p:spTree>
    <p:extLst>
      <p:ext uri="{BB962C8B-B14F-4D97-AF65-F5344CB8AC3E}">
        <p14:creationId xmlns:p14="http://schemas.microsoft.com/office/powerpoint/2010/main" val="280923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dirty="0"/>
          </a:p>
        </p:txBody>
      </p:sp>
    </p:spTree>
    <p:extLst>
      <p:ext uri="{BB962C8B-B14F-4D97-AF65-F5344CB8AC3E}">
        <p14:creationId xmlns:p14="http://schemas.microsoft.com/office/powerpoint/2010/main" val="3473503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300" dirty="0"/>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300" dirty="0"/>
          </a:p>
          <a:p>
            <a:r>
              <a:rPr lang="de-DE" b="1" dirty="0"/>
              <a:t>Wirkungsweise</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300" dirty="0"/>
              <a:t> </a:t>
            </a:r>
          </a:p>
          <a:p>
            <a:endParaRPr lang="de-DE" sz="1300" dirty="0"/>
          </a:p>
          <a:p>
            <a:pPr defTabSz="990752">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13</a:t>
            </a:fld>
            <a:endParaRPr lang="de-DE" dirty="0"/>
          </a:p>
        </p:txBody>
      </p:sp>
    </p:spTree>
    <p:extLst>
      <p:ext uri="{BB962C8B-B14F-4D97-AF65-F5344CB8AC3E}">
        <p14:creationId xmlns:p14="http://schemas.microsoft.com/office/powerpoint/2010/main" val="468859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Eindrucksvolles Video zum Vergleich mit IR-Sperrfilter und ohne</a:t>
            </a:r>
          </a:p>
        </p:txBody>
      </p:sp>
      <p:sp>
        <p:nvSpPr>
          <p:cNvPr id="4" name="Foliennummernplatzhalter 3"/>
          <p:cNvSpPr>
            <a:spLocks noGrp="1"/>
          </p:cNvSpPr>
          <p:nvPr>
            <p:ph type="sldNum" sz="quarter" idx="10"/>
          </p:nvPr>
        </p:nvSpPr>
        <p:spPr/>
        <p:txBody>
          <a:bodyPr/>
          <a:lstStyle/>
          <a:p>
            <a:fld id="{3A657B88-89D3-4E66-810D-F656115572C9}" type="slidenum">
              <a:rPr lang="de-DE" smtClean="0"/>
              <a:t>14</a:t>
            </a:fld>
            <a:endParaRPr lang="de-DE" dirty="0"/>
          </a:p>
        </p:txBody>
      </p:sp>
    </p:spTree>
    <p:extLst>
      <p:ext uri="{BB962C8B-B14F-4D97-AF65-F5344CB8AC3E}">
        <p14:creationId xmlns:p14="http://schemas.microsoft.com/office/powerpoint/2010/main" val="3974201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Wie lese ich diese Transmissionskurve?</a:t>
            </a:r>
            <a:br>
              <a:rPr lang="de-DE" dirty="0"/>
            </a:b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(Hg)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15</a:t>
            </a:fld>
            <a:endParaRPr lang="de-DE" dirty="0"/>
          </a:p>
        </p:txBody>
      </p:sp>
    </p:spTree>
    <p:extLst>
      <p:ext uri="{BB962C8B-B14F-4D97-AF65-F5344CB8AC3E}">
        <p14:creationId xmlns:p14="http://schemas.microsoft.com/office/powerpoint/2010/main" val="2300001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dirty="0"/>
          </a:p>
        </p:txBody>
      </p:sp>
    </p:spTree>
    <p:extLst>
      <p:ext uri="{BB962C8B-B14F-4D97-AF65-F5344CB8AC3E}">
        <p14:creationId xmlns:p14="http://schemas.microsoft.com/office/powerpoint/2010/main" val="276405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Wie entsteht Wärmestrahlung? </a:t>
            </a:r>
            <a:r>
              <a:rPr lang="de-DE" b="0" dirty="0"/>
              <a:t>(kopiert aus </a:t>
            </a:r>
            <a:r>
              <a:rPr lang="de-DE" dirty="0"/>
              <a:t>Seite „Thermografie“. In: Wikipedia, Die freie Enzyklopädie. Bearbeitungsstand: 13. April 2018, 09:21 UTC. URL: </a:t>
            </a:r>
            <a:r>
              <a:rPr lang="de-DE" dirty="0">
                <a:hlinkClick r:id="rId3"/>
              </a:rPr>
              <a:t>https://de.wikipedia.org/w/index.php?title=Thermografie&amp;oldid=176447684</a:t>
            </a:r>
            <a:r>
              <a:rPr lang="de-DE" dirty="0"/>
              <a:t> (Abgerufen: 12. Mai 2018, 15:36 UTC) )</a:t>
            </a:r>
            <a:endParaRPr lang="de-DE"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dirty="0"/>
              <a:t>Jeder Körper mit einer Temperatur oberhalb des </a:t>
            </a:r>
            <a:r>
              <a:rPr lang="de-DE" dirty="0">
                <a:hlinkClick r:id="rId4" tooltip="Absoluter Nullpunkt"/>
              </a:rPr>
              <a:t>absoluten Nullpunktes</a:t>
            </a:r>
            <a:r>
              <a:rPr lang="de-DE" dirty="0"/>
              <a:t> sendet Wärmestrahlung aus. (siehe Diagramm) </a:t>
            </a:r>
          </a:p>
          <a:p>
            <a:r>
              <a:rPr lang="de-DE" dirty="0"/>
              <a:t>Mit steigender Temperatur verschiebt sich das ausgesandte Spektrum zu kürzeren Wellenlängen (</a:t>
            </a:r>
            <a:r>
              <a:rPr lang="de-DE" dirty="0">
                <a:hlinkClick r:id="rId5" tooltip="Wiensches Verschiebungsgesetz"/>
              </a:rPr>
              <a:t>Wiensches Verschiebungsgesetz</a:t>
            </a:r>
            <a:r>
              <a:rPr lang="de-DE" dirty="0"/>
              <a:t>).</a:t>
            </a:r>
          </a:p>
          <a:p>
            <a:endParaRPr lang="de-DE" dirty="0"/>
          </a:p>
          <a:p>
            <a:r>
              <a:rPr lang="de-DE" dirty="0"/>
              <a:t>Die Thermographie wird bevorzugt im infraroten Bereich eingesetzt, also bei </a:t>
            </a:r>
            <a:r>
              <a:rPr lang="de-DE" b="1" dirty="0"/>
              <a:t>Objekttemperaturen um 300 K, </a:t>
            </a:r>
            <a:r>
              <a:rPr lang="de-DE" dirty="0"/>
              <a:t>die im Bereich der gewöhnlichen Umgebungstemperaturen um </a:t>
            </a:r>
            <a:r>
              <a:rPr lang="de-DE" b="1" dirty="0"/>
              <a:t>20 °C</a:t>
            </a:r>
            <a:r>
              <a:rPr lang="de-DE" dirty="0"/>
              <a:t> liegen.  (rot markiert)</a:t>
            </a:r>
          </a:p>
          <a:p>
            <a:r>
              <a:rPr lang="de-DE" dirty="0"/>
              <a:t>	vgl. Sonne (gelb markiert – Maximum fast genau in dem Bereich, in dem unsere Augen sehen können – Biologie ist was tolles^^)</a:t>
            </a:r>
          </a:p>
          <a:p>
            <a:endParaRPr lang="de-DE" dirty="0"/>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17</a:t>
            </a:fld>
            <a:endParaRPr lang="de-DE" dirty="0"/>
          </a:p>
        </p:txBody>
      </p:sp>
    </p:spTree>
    <p:extLst>
      <p:ext uri="{BB962C8B-B14F-4D97-AF65-F5344CB8AC3E}">
        <p14:creationId xmlns:p14="http://schemas.microsoft.com/office/powerpoint/2010/main" val="1738222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t>Blau markiert ist der Bereich, in dem die NoIR Camera „besser“ sieht als eine Kamera mit IR-Sperrfilter (700nm bis 1000nm = 1µm)</a:t>
            </a:r>
          </a:p>
          <a:p>
            <a:r>
              <a:rPr lang="de-DE" dirty="0"/>
              <a:t>(vgl https://www.stemmer-imaging.de/de/grundlagen/spektrale-empfindlichkeit/, 12.05.18)</a:t>
            </a:r>
          </a:p>
          <a:p>
            <a:endParaRPr lang="de-DE" dirty="0"/>
          </a:p>
          <a:p>
            <a:r>
              <a:rPr lang="de-DE" dirty="0"/>
              <a:t>Das heißt ein Objekt mit der Oberflächentemperatur von 3000K hätte seine maximale Strahlungsdichte im nicht gefilterten Bereich, wäre aber auch im sichtbaren Bereich gut erkennbar.</a:t>
            </a:r>
          </a:p>
          <a:p>
            <a:r>
              <a:rPr lang="de-DE" dirty="0"/>
              <a:t>Bei einem Objekt mit 1000K (~700°C) Oberflächentemperatur wäre ggf. ein stärkeres Leuchten zu erkennen. </a:t>
            </a:r>
          </a:p>
          <a:p>
            <a:endParaRPr lang="de-DE" dirty="0"/>
          </a:p>
          <a:p>
            <a:r>
              <a:rPr lang="de-DE" dirty="0"/>
              <a:t>Um eine </a:t>
            </a:r>
            <a:r>
              <a:rPr lang="de-DE" b="1" dirty="0"/>
              <a:t>Thermographie bei normalen Umgebungstemperaturen </a:t>
            </a:r>
            <a:r>
              <a:rPr lang="de-DE" dirty="0"/>
              <a:t>durchzuführen muss ein </a:t>
            </a:r>
            <a:r>
              <a:rPr lang="de-DE" b="1" dirty="0"/>
              <a:t>spezieller Sensor </a:t>
            </a:r>
            <a:r>
              <a:rPr lang="de-DE" dirty="0"/>
              <a:t>(z.B. </a:t>
            </a:r>
            <a:r>
              <a:rPr lang="de-DE" sz="1100" dirty="0">
                <a:effectLst/>
              </a:rPr>
              <a:t>AMG8833 IR Thermal Camera Breakout für den Raspi) verwendet werden.</a:t>
            </a:r>
          </a:p>
          <a:p>
            <a:r>
              <a:rPr lang="de-DE" sz="1100" dirty="0">
                <a:effectLst/>
              </a:rPr>
              <a:t>(Anleitung: https://www.element14.com/community/community/raspberry-pi/blog/2018/01/06/smartipi-noir-thermal-camera, 12.05.18)</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18</a:t>
            </a:fld>
            <a:endParaRPr lang="de-DE" dirty="0"/>
          </a:p>
        </p:txBody>
      </p:sp>
    </p:spTree>
    <p:extLst>
      <p:ext uri="{BB962C8B-B14F-4D97-AF65-F5344CB8AC3E}">
        <p14:creationId xmlns:p14="http://schemas.microsoft.com/office/powerpoint/2010/main" val="2800650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19</a:t>
            </a:fld>
            <a:endParaRPr lang="de-DE" dirty="0"/>
          </a:p>
        </p:txBody>
      </p:sp>
    </p:spTree>
    <p:extLst>
      <p:ext uri="{BB962C8B-B14F-4D97-AF65-F5344CB8AC3E}">
        <p14:creationId xmlns:p14="http://schemas.microsoft.com/office/powerpoint/2010/main" val="135087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a:t>
            </a:fld>
            <a:endParaRPr lang="de-DE" dirty="0"/>
          </a:p>
        </p:txBody>
      </p:sp>
    </p:spTree>
    <p:extLst>
      <p:ext uri="{BB962C8B-B14F-4D97-AF65-F5344CB8AC3E}">
        <p14:creationId xmlns:p14="http://schemas.microsoft.com/office/powerpoint/2010/main" val="1484487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pi PW: raspberry</a:t>
            </a:r>
          </a:p>
          <a:p>
            <a:endParaRPr lang="de-DE" dirty="0"/>
          </a:p>
          <a:p>
            <a:r>
              <a:rPr lang="de-DE" dirty="0"/>
              <a:t>Kamera-Treiber aktivieren (/dev/video0 erstellen)	(https://www.datenreise.de/raspberry-pi-ueberwachungskamera-livestream/, 20.04.18)</a:t>
            </a:r>
          </a:p>
          <a:p>
            <a:r>
              <a:rPr lang="de-DE" dirty="0"/>
              <a:t>	sudo modprobe v4l2_common</a:t>
            </a:r>
          </a:p>
          <a:p>
            <a:r>
              <a:rPr lang="de-DE" dirty="0"/>
              <a:t>	sudo modprobe bcm2835-v4l2</a:t>
            </a:r>
          </a:p>
          <a:p>
            <a:r>
              <a:rPr lang="de-DE" dirty="0"/>
              <a:t>	echo "v4l2_common" | sudo tee -a /etc/modules</a:t>
            </a:r>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sudo apt-get update</a:t>
            </a:r>
          </a:p>
          <a:p>
            <a:r>
              <a:rPr lang="de-DE" dirty="0"/>
              <a:t>	sudo apt-get install motion</a:t>
            </a:r>
          </a:p>
          <a:p>
            <a:r>
              <a:rPr lang="de-DE" dirty="0"/>
              <a:t>	cd /etc/motion/</a:t>
            </a:r>
          </a:p>
          <a:p>
            <a:r>
              <a:rPr lang="de-DE" dirty="0"/>
              <a:t>	sudo nano motion.conf</a:t>
            </a:r>
          </a:p>
          <a:p>
            <a:r>
              <a:rPr lang="de-DE" dirty="0"/>
              <a:t>		</a:t>
            </a:r>
            <a:r>
              <a:rPr lang="de-DE" b="1" dirty="0"/>
              <a:t>daemon</a:t>
            </a:r>
            <a:r>
              <a:rPr lang="de-DE" dirty="0"/>
              <a:t> – von off auf on</a:t>
            </a:r>
          </a:p>
          <a:p>
            <a:r>
              <a:rPr lang="de-DE" dirty="0"/>
              <a:t>		Ganz unten: </a:t>
            </a:r>
          </a:p>
          <a:p>
            <a:r>
              <a:rPr lang="de-DE" dirty="0"/>
              <a:t>		</a:t>
            </a:r>
            <a:r>
              <a:rPr lang="de-DE" b="1" dirty="0">
                <a:effectLst/>
              </a:rPr>
              <a:t>stream_localhost</a:t>
            </a:r>
            <a:r>
              <a:rPr lang="de-DE" dirty="0">
                <a:effectLst/>
              </a:rPr>
              <a:t> – von on auf off setzen</a:t>
            </a:r>
            <a:endParaRPr lang="de-DE" dirty="0"/>
          </a:p>
          <a:p>
            <a:r>
              <a:rPr lang="de-DE" dirty="0"/>
              <a:t>	sudo motion start</a:t>
            </a:r>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20</a:t>
            </a:fld>
            <a:endParaRPr lang="de-DE" dirty="0"/>
          </a:p>
        </p:txBody>
      </p:sp>
    </p:spTree>
    <p:extLst>
      <p:ext uri="{BB962C8B-B14F-4D97-AF65-F5344CB8AC3E}">
        <p14:creationId xmlns:p14="http://schemas.microsoft.com/office/powerpoint/2010/main" val="1747869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21</a:t>
            </a:fld>
            <a:endParaRPr lang="de-DE" dirty="0"/>
          </a:p>
        </p:txBody>
      </p:sp>
    </p:spTree>
    <p:extLst>
      <p:ext uri="{BB962C8B-B14F-4D97-AF65-F5344CB8AC3E}">
        <p14:creationId xmlns:p14="http://schemas.microsoft.com/office/powerpoint/2010/main" val="878966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22</a:t>
            </a:fld>
            <a:endParaRPr lang="de-DE" dirty="0"/>
          </a:p>
        </p:txBody>
      </p:sp>
    </p:spTree>
    <p:extLst>
      <p:ext uri="{BB962C8B-B14F-4D97-AF65-F5344CB8AC3E}">
        <p14:creationId xmlns:p14="http://schemas.microsoft.com/office/powerpoint/2010/main" val="22686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dirty="0"/>
          </a:p>
        </p:txBody>
      </p:sp>
    </p:spTree>
    <p:extLst>
      <p:ext uri="{BB962C8B-B14F-4D97-AF65-F5344CB8AC3E}">
        <p14:creationId xmlns:p14="http://schemas.microsoft.com/office/powerpoint/2010/main" val="3675454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dirty="0"/>
          </a:p>
        </p:txBody>
      </p:sp>
    </p:spTree>
    <p:extLst>
      <p:ext uri="{BB962C8B-B14F-4D97-AF65-F5344CB8AC3E}">
        <p14:creationId xmlns:p14="http://schemas.microsoft.com/office/powerpoint/2010/main" val="52557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25</a:t>
            </a:fld>
            <a:endParaRPr lang="de-DE" dirty="0"/>
          </a:p>
        </p:txBody>
      </p:sp>
    </p:spTree>
    <p:extLst>
      <p:ext uri="{BB962C8B-B14F-4D97-AF65-F5344CB8AC3E}">
        <p14:creationId xmlns:p14="http://schemas.microsoft.com/office/powerpoint/2010/main" val="2638375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Raspi über die gewählte IP-Adresse erreichbar.</a:t>
            </a:r>
          </a:p>
          <a:p>
            <a:endParaRPr lang="de-DE" dirty="0"/>
          </a:p>
          <a:p>
            <a:r>
              <a:rPr lang="de-DE" dirty="0"/>
              <a:t>Dateien im Github-Repo</a:t>
            </a:r>
          </a:p>
        </p:txBody>
      </p:sp>
      <p:sp>
        <p:nvSpPr>
          <p:cNvPr id="4" name="Foliennummernplatzhalter 3"/>
          <p:cNvSpPr>
            <a:spLocks noGrp="1"/>
          </p:cNvSpPr>
          <p:nvPr>
            <p:ph type="sldNum" sz="quarter" idx="10"/>
          </p:nvPr>
        </p:nvSpPr>
        <p:spPr/>
        <p:txBody>
          <a:bodyPr/>
          <a:lstStyle/>
          <a:p>
            <a:fld id="{3A657B88-89D3-4E66-810D-F656115572C9}" type="slidenum">
              <a:rPr lang="de-DE" smtClean="0"/>
              <a:t>26</a:t>
            </a:fld>
            <a:endParaRPr lang="de-DE" dirty="0"/>
          </a:p>
        </p:txBody>
      </p:sp>
    </p:spTree>
    <p:extLst>
      <p:ext uri="{BB962C8B-B14F-4D97-AF65-F5344CB8AC3E}">
        <p14:creationId xmlns:p14="http://schemas.microsoft.com/office/powerpoint/2010/main" val="828823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Wenn man regelmäßig die Netzwerke und damit die IP-Bereiche wechselt, ist eine feste IP-Adresse nicht immer möglich.</a:t>
            </a:r>
          </a:p>
          <a:p>
            <a:r>
              <a:rPr lang="de-DE" dirty="0"/>
              <a:t>Daher muss die IP-Adress-Vergabe über DHCP laufen. Damit man trotzdem in der Lage ist, seinen Raspi zu erreichen, kann dieser CRON-Job hilfreich sein</a:t>
            </a:r>
          </a:p>
          <a:p>
            <a:r>
              <a:rPr lang="de-DE" dirty="0"/>
              <a:t>Er sendet die lokale IP-Adresse an den FreeDNS-Service von Afraid.org, sodass der zuvor festgelegte Name auf die neue IP-Adresse gemappt wird.</a:t>
            </a:r>
          </a:p>
          <a:p>
            <a:endParaRPr lang="de-DE" dirty="0"/>
          </a:p>
          <a:p>
            <a:r>
              <a:rPr lang="de-DE" dirty="0"/>
              <a:t>Wir haben das mit dem o.g. Aufruf und unserer Adresse </a:t>
            </a:r>
            <a:r>
              <a:rPr lang="de-DE" sz="1300" dirty="0"/>
              <a:t>nachtsicht.mooo.com getestet.</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27</a:t>
            </a:fld>
            <a:endParaRPr lang="de-DE" dirty="0"/>
          </a:p>
        </p:txBody>
      </p:sp>
    </p:spTree>
    <p:extLst>
      <p:ext uri="{BB962C8B-B14F-4D97-AF65-F5344CB8AC3E}">
        <p14:creationId xmlns:p14="http://schemas.microsoft.com/office/powerpoint/2010/main" val="1888964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28</a:t>
            </a:fld>
            <a:endParaRPr lang="de-DE" dirty="0"/>
          </a:p>
        </p:txBody>
      </p:sp>
    </p:spTree>
    <p:extLst>
      <p:ext uri="{BB962C8B-B14F-4D97-AF65-F5344CB8AC3E}">
        <p14:creationId xmlns:p14="http://schemas.microsoft.com/office/powerpoint/2010/main" val="81657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29</a:t>
            </a:fld>
            <a:endParaRPr lang="de-DE" dirty="0"/>
          </a:p>
        </p:txBody>
      </p:sp>
    </p:spTree>
    <p:extLst>
      <p:ext uri="{BB962C8B-B14F-4D97-AF65-F5344CB8AC3E}">
        <p14:creationId xmlns:p14="http://schemas.microsoft.com/office/powerpoint/2010/main" val="311464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a:t>
            </a:fld>
            <a:endParaRPr lang="de-DE" dirty="0"/>
          </a:p>
        </p:txBody>
      </p:sp>
    </p:spTree>
    <p:extLst>
      <p:ext uri="{BB962C8B-B14F-4D97-AF65-F5344CB8AC3E}">
        <p14:creationId xmlns:p14="http://schemas.microsoft.com/office/powerpoint/2010/main" val="2334025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30</a:t>
            </a:fld>
            <a:endParaRPr lang="de-DE" dirty="0"/>
          </a:p>
        </p:txBody>
      </p:sp>
    </p:spTree>
    <p:extLst>
      <p:ext uri="{BB962C8B-B14F-4D97-AF65-F5344CB8AC3E}">
        <p14:creationId xmlns:p14="http://schemas.microsoft.com/office/powerpoint/2010/main" val="1582242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31</a:t>
            </a:fld>
            <a:endParaRPr lang="de-DE" dirty="0"/>
          </a:p>
        </p:txBody>
      </p:sp>
    </p:spTree>
    <p:extLst>
      <p:ext uri="{BB962C8B-B14F-4D97-AF65-F5344CB8AC3E}">
        <p14:creationId xmlns:p14="http://schemas.microsoft.com/office/powerpoint/2010/main" val="1862605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dirty="0"/>
          </a:p>
        </p:txBody>
      </p:sp>
    </p:spTree>
    <p:extLst>
      <p:ext uri="{BB962C8B-B14F-4D97-AF65-F5344CB8AC3E}">
        <p14:creationId xmlns:p14="http://schemas.microsoft.com/office/powerpoint/2010/main" val="1834970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33</a:t>
            </a:fld>
            <a:endParaRPr lang="de-DE" dirty="0"/>
          </a:p>
        </p:txBody>
      </p:sp>
    </p:spTree>
    <p:extLst>
      <p:ext uri="{BB962C8B-B14F-4D97-AF65-F5344CB8AC3E}">
        <p14:creationId xmlns:p14="http://schemas.microsoft.com/office/powerpoint/2010/main" val="3132745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85766" indent="-185766">
              <a:buFont typeface="Wingdings" panose="05000000000000000000" pitchFamily="2" charset="2"/>
              <a:buChar char="à"/>
            </a:pPr>
            <a:r>
              <a:rPr lang="de-DE" b="0" dirty="0">
                <a:sym typeface="Wingdings" panose="05000000000000000000" pitchFamily="2" charset="2"/>
              </a:rPr>
              <a:t>2 LEDs bei 3,3V</a:t>
            </a:r>
          </a:p>
          <a:p>
            <a:pPr marL="185766" indent="-185766">
              <a:buFont typeface="Wingdings" panose="05000000000000000000" pitchFamily="2" charset="2"/>
              <a:buChar char="à"/>
            </a:pPr>
            <a:endParaRPr lang="de-DE" b="0" dirty="0">
              <a:sym typeface="Wingdings" panose="05000000000000000000" pitchFamily="2" charset="2"/>
            </a:endParaRPr>
          </a:p>
          <a:p>
            <a:r>
              <a:rPr lang="de-DE" b="0" dirty="0"/>
              <a:t>Sollten für optimalen Kontakt gelötet werden.</a:t>
            </a:r>
          </a:p>
          <a:p>
            <a:endParaRPr lang="de-DE" b="0" dirty="0"/>
          </a:p>
          <a:p>
            <a:r>
              <a:rPr lang="de-DE" b="1" dirty="0"/>
              <a:t>Verwendete LEDs: </a:t>
            </a:r>
            <a:endParaRPr lang="da-DK" b="1" dirty="0"/>
          </a:p>
          <a:p>
            <a:r>
              <a:rPr lang="da-DK" b="0" dirty="0"/>
              <a:t>10er Set für 1,99€</a:t>
            </a:r>
          </a:p>
          <a:p>
            <a:r>
              <a:rPr lang="da-DK" b="0" dirty="0"/>
              <a:t>LED-Sortiment 870 nm, 925 nm 5 mm radial bedrahtet Kemo S081</a:t>
            </a:r>
          </a:p>
          <a:p>
            <a:r>
              <a:rPr lang="da-DK" b="0" dirty="0"/>
              <a:t>https://www.conrad.de/de/led-sortiment-870-nm-925-nm-5-mm-radial-bedrahtet-kemo-s081-183338.html</a:t>
            </a:r>
          </a:p>
          <a:p>
            <a:endParaRPr lang="da-DK" b="0" dirty="0"/>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dirty="0"/>
          </a:p>
        </p:txBody>
      </p:sp>
    </p:spTree>
    <p:extLst>
      <p:ext uri="{BB962C8B-B14F-4D97-AF65-F5344CB8AC3E}">
        <p14:creationId xmlns:p14="http://schemas.microsoft.com/office/powerpoint/2010/main" val="2159504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35</a:t>
            </a:fld>
            <a:endParaRPr lang="de-DE" dirty="0"/>
          </a:p>
        </p:txBody>
      </p:sp>
    </p:spTree>
    <p:extLst>
      <p:ext uri="{BB962C8B-B14F-4D97-AF65-F5344CB8AC3E}">
        <p14:creationId xmlns:p14="http://schemas.microsoft.com/office/powerpoint/2010/main" val="3163801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defTabSz="990752">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36</a:t>
            </a:fld>
            <a:endParaRPr lang="de-DE" dirty="0"/>
          </a:p>
        </p:txBody>
      </p:sp>
    </p:spTree>
    <p:extLst>
      <p:ext uri="{BB962C8B-B14F-4D97-AF65-F5344CB8AC3E}">
        <p14:creationId xmlns:p14="http://schemas.microsoft.com/office/powerpoint/2010/main" val="25541393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dirty="0"/>
          </a:p>
        </p:txBody>
      </p:sp>
    </p:spTree>
    <p:extLst>
      <p:ext uri="{BB962C8B-B14F-4D97-AF65-F5344CB8AC3E}">
        <p14:creationId xmlns:p14="http://schemas.microsoft.com/office/powerpoint/2010/main" val="1721472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38</a:t>
            </a:fld>
            <a:endParaRPr lang="de-DE" dirty="0"/>
          </a:p>
        </p:txBody>
      </p:sp>
    </p:spTree>
    <p:extLst>
      <p:ext uri="{BB962C8B-B14F-4D97-AF65-F5344CB8AC3E}">
        <p14:creationId xmlns:p14="http://schemas.microsoft.com/office/powerpoint/2010/main" val="3369820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Für Schaltung werden GPIO-Pakete benötigt, die Installation ist in motioneyeOS nicht möglich.</a:t>
            </a:r>
          </a:p>
          <a:p>
            <a:pPr marL="185766" indent="-185766">
              <a:buFont typeface="Wingdings" panose="05000000000000000000" pitchFamily="2" charset="2"/>
              <a:buChar char="à"/>
            </a:pPr>
            <a:r>
              <a:rPr lang="de-DE" dirty="0">
                <a:sym typeface="Wingdings" panose="05000000000000000000" pitchFamily="2" charset="2"/>
              </a:rPr>
              <a:t>Wir nutzen dafür Raspbian</a:t>
            </a:r>
          </a:p>
          <a:p>
            <a:endParaRPr lang="de-DE" dirty="0">
              <a:sym typeface="Wingdings" panose="05000000000000000000" pitchFamily="2" charset="2"/>
            </a:endParaRPr>
          </a:p>
          <a:p>
            <a:r>
              <a:rPr lang="de-DE" dirty="0">
                <a:sym typeface="Wingdings" panose="05000000000000000000" pitchFamily="2" charset="2"/>
              </a:rPr>
              <a:t>Lösungsansatz Bildhelligkeit: https://www.raspberrypi.org/forums/viewtopic.php?t=112888</a:t>
            </a:r>
          </a:p>
          <a:p>
            <a:endParaRPr lang="de-DE" dirty="0">
              <a:sym typeface="Wingdings" panose="05000000000000000000" pitchFamily="2" charset="2"/>
            </a:endParaRPr>
          </a:p>
          <a:p>
            <a:r>
              <a:rPr lang="de-DE" dirty="0">
                <a:sym typeface="Wingdings" panose="05000000000000000000" pitchFamily="2" charset="2"/>
              </a:rPr>
              <a:t>Skript aus github-Repo in Home-Verzeichnis kopieren</a:t>
            </a:r>
          </a:p>
          <a:p>
            <a:endParaRPr lang="de-DE" dirty="0">
              <a:sym typeface="Wingdings" panose="05000000000000000000" pitchFamily="2" charset="2"/>
            </a:endParaRPr>
          </a:p>
          <a:p>
            <a:r>
              <a:rPr lang="de-DE" dirty="0">
                <a:sym typeface="Wingdings" panose="05000000000000000000" pitchFamily="2" charset="2"/>
              </a:rPr>
              <a:t>&gt; crontab -e</a:t>
            </a:r>
          </a:p>
          <a:p>
            <a:r>
              <a:rPr lang="en-US" dirty="0"/>
              <a:t># Edit this file to introduce tasks to be run by cron.</a:t>
            </a:r>
          </a:p>
          <a:p>
            <a:r>
              <a:rPr lang="en-US" dirty="0"/>
              <a:t>#</a:t>
            </a:r>
          </a:p>
          <a:p>
            <a:r>
              <a:rPr lang="en-US" dirty="0"/>
              <a:t># Each task to run has to be defined through a single line</a:t>
            </a:r>
          </a:p>
          <a:p>
            <a:r>
              <a:rPr lang="en-US" dirty="0"/>
              <a:t># indicating with different fields when the task will be run</a:t>
            </a:r>
          </a:p>
          <a:p>
            <a:r>
              <a:rPr lang="en-US" dirty="0"/>
              <a:t># and what command to run for the task</a:t>
            </a:r>
          </a:p>
          <a:p>
            <a:r>
              <a:rPr lang="en-US" dirty="0"/>
              <a:t>#</a:t>
            </a:r>
          </a:p>
          <a:p>
            <a:r>
              <a:rPr lang="en-US" dirty="0"/>
              <a:t># To define the time you can provide concrete values for</a:t>
            </a:r>
          </a:p>
          <a:p>
            <a:r>
              <a:rPr lang="en-US" dirty="0"/>
              <a:t># minute (m), hour (h), day of month (dom), month (mon),</a:t>
            </a:r>
          </a:p>
          <a:p>
            <a:r>
              <a:rPr lang="en-US" dirty="0"/>
              <a:t># and day of week (dow) or use '*' in these fields (for 'any').#</a:t>
            </a:r>
          </a:p>
          <a:p>
            <a:r>
              <a:rPr lang="en-US" dirty="0"/>
              <a:t># Notice that tasks will be started based on the cron's system</a:t>
            </a:r>
          </a:p>
          <a:p>
            <a:r>
              <a:rPr lang="en-US" dirty="0"/>
              <a:t># daemon's notion of time and timezones.</a:t>
            </a:r>
          </a:p>
          <a:p>
            <a:r>
              <a:rPr lang="en-US" dirty="0"/>
              <a:t>#</a:t>
            </a:r>
          </a:p>
          <a:p>
            <a:r>
              <a:rPr lang="en-US" dirty="0"/>
              <a:t># Output of the crontab jobs (including errors) is sent through</a:t>
            </a:r>
          </a:p>
          <a:p>
            <a:r>
              <a:rPr lang="en-US" dirty="0"/>
              <a:t># email to the user the crontab file belongs to (unless redirected).</a:t>
            </a:r>
          </a:p>
          <a:p>
            <a:r>
              <a:rPr lang="en-US" dirty="0"/>
              <a:t>#</a:t>
            </a:r>
          </a:p>
          <a:p>
            <a:r>
              <a:rPr lang="en-US" dirty="0"/>
              <a:t># For example, you can run a backup of all your user accounts</a:t>
            </a:r>
          </a:p>
          <a:p>
            <a:r>
              <a:rPr lang="en-US" dirty="0"/>
              <a:t># at 5 a.m every week with:</a:t>
            </a:r>
          </a:p>
          <a:p>
            <a:r>
              <a:rPr lang="en-US" dirty="0"/>
              <a:t># 0 5 * * 1 tar -zcf /var/backups/home.tgz /home/</a:t>
            </a:r>
          </a:p>
          <a:p>
            <a:r>
              <a:rPr lang="en-US" dirty="0"/>
              <a:t>#</a:t>
            </a:r>
          </a:p>
          <a:p>
            <a:r>
              <a:rPr lang="en-US" dirty="0"/>
              <a:t># For more information see the manual pages of crontab(5) and cron(8)</a:t>
            </a:r>
          </a:p>
          <a:p>
            <a:r>
              <a:rPr lang="en-US" dirty="0"/>
              <a:t>#</a:t>
            </a:r>
          </a:p>
          <a:p>
            <a:r>
              <a:rPr lang="en-US" dirty="0"/>
              <a:t># m h  dom mon dow   command</a:t>
            </a:r>
          </a:p>
          <a:p>
            <a:endParaRPr lang="en-US" dirty="0"/>
          </a:p>
          <a:p>
            <a:r>
              <a:rPr lang="en-US" b="1" dirty="0"/>
              <a:t>*/1 * * * * python /home/pi/helligkeit.py</a:t>
            </a:r>
          </a:p>
          <a:p>
            <a:endParaRPr lang="en-US" b="1" dirty="0"/>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39</a:t>
            </a:fld>
            <a:endParaRPr lang="de-DE" dirty="0"/>
          </a:p>
        </p:txBody>
      </p:sp>
    </p:spTree>
    <p:extLst>
      <p:ext uri="{BB962C8B-B14F-4D97-AF65-F5344CB8AC3E}">
        <p14:creationId xmlns:p14="http://schemas.microsoft.com/office/powerpoint/2010/main" val="1244060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a:t>
            </a:fld>
            <a:endParaRPr lang="de-DE" dirty="0"/>
          </a:p>
        </p:txBody>
      </p:sp>
    </p:spTree>
    <p:extLst>
      <p:ext uri="{BB962C8B-B14F-4D97-AF65-F5344CB8AC3E}">
        <p14:creationId xmlns:p14="http://schemas.microsoft.com/office/powerpoint/2010/main" val="386678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40</a:t>
            </a:fld>
            <a:endParaRPr lang="de-DE" dirty="0"/>
          </a:p>
        </p:txBody>
      </p:sp>
    </p:spTree>
    <p:extLst>
      <p:ext uri="{BB962C8B-B14F-4D97-AF65-F5344CB8AC3E}">
        <p14:creationId xmlns:p14="http://schemas.microsoft.com/office/powerpoint/2010/main" val="2657439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41</a:t>
            </a:fld>
            <a:endParaRPr lang="de-DE" dirty="0"/>
          </a:p>
        </p:txBody>
      </p:sp>
    </p:spTree>
    <p:extLst>
      <p:ext uri="{BB962C8B-B14F-4D97-AF65-F5344CB8AC3E}">
        <p14:creationId xmlns:p14="http://schemas.microsoft.com/office/powerpoint/2010/main" val="2979193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42</a:t>
            </a:fld>
            <a:endParaRPr lang="de-DE" dirty="0"/>
          </a:p>
        </p:txBody>
      </p:sp>
    </p:spTree>
    <p:extLst>
      <p:ext uri="{BB962C8B-B14F-4D97-AF65-F5344CB8AC3E}">
        <p14:creationId xmlns:p14="http://schemas.microsoft.com/office/powerpoint/2010/main" val="1794502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Bei einer erkannten Bewegung kann zum Beispiel eine Email mit einem Bild im Anhang versendet werden. Dazu müssen in MotioneyeOS einfach die Zugangsdaten zum Postfach hinterlegt werden.</a:t>
            </a:r>
          </a:p>
          <a:p>
            <a:r>
              <a:rPr lang="de-DE" dirty="0"/>
              <a:t>Alternativ kann ein HTTP-Request gesendet werden, um z.B. im SmartHome via openHAB ein Ereignis auszulösen (Licht, Klingel, etc.)</a:t>
            </a:r>
          </a:p>
          <a:p>
            <a:r>
              <a:rPr lang="de-DE" dirty="0"/>
              <a:t>Auf dem Raspi können bei erkannter Bewegung auch Befehle / Skripte ausgeführt werden (Run A Command)</a:t>
            </a:r>
          </a:p>
        </p:txBody>
      </p:sp>
      <p:sp>
        <p:nvSpPr>
          <p:cNvPr id="4" name="Foliennummernplatzhalter 3"/>
          <p:cNvSpPr>
            <a:spLocks noGrp="1"/>
          </p:cNvSpPr>
          <p:nvPr>
            <p:ph type="sldNum" sz="quarter" idx="10"/>
          </p:nvPr>
        </p:nvSpPr>
        <p:spPr/>
        <p:txBody>
          <a:bodyPr/>
          <a:lstStyle/>
          <a:p>
            <a:fld id="{3A657B88-89D3-4E66-810D-F656115572C9}" type="slidenum">
              <a:rPr lang="de-DE" smtClean="0"/>
              <a:t>43</a:t>
            </a:fld>
            <a:endParaRPr lang="de-DE" dirty="0"/>
          </a:p>
        </p:txBody>
      </p:sp>
    </p:spTree>
    <p:extLst>
      <p:ext uri="{BB962C8B-B14F-4D97-AF65-F5344CB8AC3E}">
        <p14:creationId xmlns:p14="http://schemas.microsoft.com/office/powerpoint/2010/main" val="2489374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gespeicherten Bilder der Bewegungserkennung können direkt via (S)FTP auf einen Server geladen werden. Das ist mit einer einfachen Konfiguration in motioneyeOS möglich.</a:t>
            </a:r>
          </a:p>
        </p:txBody>
      </p:sp>
      <p:sp>
        <p:nvSpPr>
          <p:cNvPr id="4" name="Foliennummernplatzhalter 3"/>
          <p:cNvSpPr>
            <a:spLocks noGrp="1"/>
          </p:cNvSpPr>
          <p:nvPr>
            <p:ph type="sldNum" sz="quarter" idx="10"/>
          </p:nvPr>
        </p:nvSpPr>
        <p:spPr/>
        <p:txBody>
          <a:bodyPr/>
          <a:lstStyle/>
          <a:p>
            <a:fld id="{3A657B88-89D3-4E66-810D-F656115572C9}" type="slidenum">
              <a:rPr lang="de-DE" smtClean="0"/>
              <a:t>44</a:t>
            </a:fld>
            <a:endParaRPr lang="de-DE" dirty="0"/>
          </a:p>
        </p:txBody>
      </p:sp>
    </p:spTree>
    <p:extLst>
      <p:ext uri="{BB962C8B-B14F-4D97-AF65-F5344CB8AC3E}">
        <p14:creationId xmlns:p14="http://schemas.microsoft.com/office/powerpoint/2010/main" val="11269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Babyphone sind teuer</a:t>
            </a:r>
          </a:p>
          <a:p>
            <a:r>
              <a:rPr lang="de-DE" dirty="0"/>
              <a:t>Deluxe-Ausstattung mit Video / Bewegungserkennung, Audio / Geräuscherkennung, Temperaturmessung</a:t>
            </a:r>
          </a:p>
          <a:p>
            <a:endParaRPr lang="de-DE" dirty="0"/>
          </a:p>
          <a:p>
            <a:r>
              <a:rPr lang="de-DE" dirty="0"/>
              <a:t>Kann das der Raspi auch?</a:t>
            </a:r>
          </a:p>
        </p:txBody>
      </p:sp>
      <p:sp>
        <p:nvSpPr>
          <p:cNvPr id="4" name="Foliennummernplatzhalter 3"/>
          <p:cNvSpPr>
            <a:spLocks noGrp="1"/>
          </p:cNvSpPr>
          <p:nvPr>
            <p:ph type="sldNum" sz="quarter" idx="10"/>
          </p:nvPr>
        </p:nvSpPr>
        <p:spPr/>
        <p:txBody>
          <a:bodyPr/>
          <a:lstStyle/>
          <a:p>
            <a:fld id="{3A657B88-89D3-4E66-810D-F656115572C9}" type="slidenum">
              <a:rPr lang="de-DE" smtClean="0"/>
              <a:t>45</a:t>
            </a:fld>
            <a:endParaRPr lang="de-DE" dirty="0"/>
          </a:p>
        </p:txBody>
      </p:sp>
    </p:spTree>
    <p:extLst>
      <p:ext uri="{BB962C8B-B14F-4D97-AF65-F5344CB8AC3E}">
        <p14:creationId xmlns:p14="http://schemas.microsoft.com/office/powerpoint/2010/main" val="2763110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/etc/asound.conf</a:t>
            </a:r>
            <a:r>
              <a:rPr lang="de-DE" b="0" dirty="0"/>
              <a:t> statt „</a:t>
            </a:r>
            <a:r>
              <a:rPr lang="de-DE" dirty="0"/>
              <a:t>card 0“ „card &lt;Nummer der Karte aus aplay -l&gt;“ eingesetzt werden.</a:t>
            </a:r>
          </a:p>
          <a:p>
            <a:endParaRPr lang="de-DE" b="1" dirty="0"/>
          </a:p>
          <a:p>
            <a:r>
              <a:rPr lang="de-DE" b="0" dirty="0"/>
              <a:t>Dann kann mit </a:t>
            </a:r>
          </a:p>
          <a:p>
            <a:r>
              <a:rPr lang="de-DE" b="0" dirty="0"/>
              <a:t>&gt;arecord --device=plughw:1,0 --format S16_LE --rate 44100 -c1 test.wav </a:t>
            </a:r>
          </a:p>
          <a:p>
            <a:r>
              <a:rPr lang="de-DE" b="0" dirty="0"/>
              <a:t>eine Testdatei aufgenommen werden, die mit </a:t>
            </a:r>
          </a:p>
          <a:p>
            <a:r>
              <a:rPr lang="de-DE" b="0" dirty="0"/>
              <a:t>&gt;</a:t>
            </a:r>
            <a:r>
              <a:rPr lang="en-US" b="0" dirty="0"/>
              <a:t>aplay --device=plughw:1,0 test.wav</a:t>
            </a:r>
          </a:p>
          <a:p>
            <a:r>
              <a:rPr lang="de-DE" b="0" dirty="0"/>
              <a:t>abgespielt werden kann.</a:t>
            </a:r>
          </a:p>
          <a:p>
            <a:endParaRPr lang="de-DE" b="0" dirty="0"/>
          </a:p>
          <a:p>
            <a:r>
              <a:rPr lang="de-DE" b="0" dirty="0"/>
              <a:t>Eine Geräuscherkennung kann wie von Mornati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46</a:t>
            </a:fld>
            <a:endParaRPr lang="de-DE" dirty="0"/>
          </a:p>
        </p:txBody>
      </p:sp>
    </p:spTree>
    <p:extLst>
      <p:ext uri="{BB962C8B-B14F-4D97-AF65-F5344CB8AC3E}">
        <p14:creationId xmlns:p14="http://schemas.microsoft.com/office/powerpoint/2010/main" val="33137898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Vgl. https://tutorials-raspberrypi.de/raspberry-pi-luftfeuchtigkeit-temperatur-messen-dht11-dht22/ (abgerufen 6.5.18)</a:t>
            </a:r>
          </a:p>
          <a:p>
            <a:r>
              <a:rPr lang="de-DE" b="1" dirty="0"/>
              <a:t>Raspberry Pi: Luftfeuchtigkeit und Temperatur messen</a:t>
            </a:r>
          </a:p>
          <a:p>
            <a:r>
              <a:rPr lang="de-DE" dirty="0"/>
              <a:t>Mit dem Raspberry Pi und einigen Sensoren ist es ohne viel Aufwand die Temperatur zu messen. Daneben kann aber auch die Luftfeuchtigkeit in gewissen Situationen oder Projekten (z.B. einer Wetterstation) aufschlussreich sein. Sensoren wie der DHT11 bzw. DHT22 sind nicht nur für wenige Euros zu haben, sondern können neben der Luftfeuchte auch noch die Temperatur messen.</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47</a:t>
            </a:fld>
            <a:endParaRPr lang="de-DE" dirty="0"/>
          </a:p>
        </p:txBody>
      </p:sp>
    </p:spTree>
    <p:extLst>
      <p:ext uri="{BB962C8B-B14F-4D97-AF65-F5344CB8AC3E}">
        <p14:creationId xmlns:p14="http://schemas.microsoft.com/office/powerpoint/2010/main" val="2582337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Größte Powerbank in einschlägigen Onlineshops zu akzeptablem Preis 13 000 mAh für 30€</a:t>
            </a:r>
          </a:p>
          <a:p>
            <a:endParaRPr lang="de-DE" dirty="0"/>
          </a:p>
          <a:p>
            <a:r>
              <a:rPr lang="de-DE" dirty="0"/>
              <a:t>Frage: Welche Leistung hat Pi?</a:t>
            </a:r>
          </a:p>
        </p:txBody>
      </p:sp>
      <p:sp>
        <p:nvSpPr>
          <p:cNvPr id="4" name="Foliennummernplatzhalter 3"/>
          <p:cNvSpPr>
            <a:spLocks noGrp="1"/>
          </p:cNvSpPr>
          <p:nvPr>
            <p:ph type="sldNum" sz="quarter" idx="10"/>
          </p:nvPr>
        </p:nvSpPr>
        <p:spPr/>
        <p:txBody>
          <a:bodyPr/>
          <a:lstStyle/>
          <a:p>
            <a:fld id="{3A657B88-89D3-4E66-810D-F656115572C9}" type="slidenum">
              <a:rPr lang="de-DE" smtClean="0"/>
              <a:t>48</a:t>
            </a:fld>
            <a:endParaRPr lang="de-DE" dirty="0"/>
          </a:p>
        </p:txBody>
      </p:sp>
    </p:spTree>
    <p:extLst>
      <p:ext uri="{BB962C8B-B14F-4D97-AF65-F5344CB8AC3E}">
        <p14:creationId xmlns:p14="http://schemas.microsoft.com/office/powerpoint/2010/main" val="1612306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Zero W mit geringster Stromaufnahme bei Videoaufnahme (230 mA)</a:t>
            </a:r>
          </a:p>
        </p:txBody>
      </p:sp>
      <p:sp>
        <p:nvSpPr>
          <p:cNvPr id="4" name="Foliennummernplatzhalter 3"/>
          <p:cNvSpPr>
            <a:spLocks noGrp="1"/>
          </p:cNvSpPr>
          <p:nvPr>
            <p:ph type="sldNum" sz="quarter" idx="10"/>
          </p:nvPr>
        </p:nvSpPr>
        <p:spPr/>
        <p:txBody>
          <a:bodyPr/>
          <a:lstStyle/>
          <a:p>
            <a:fld id="{3A657B88-89D3-4E66-810D-F656115572C9}" type="slidenum">
              <a:rPr lang="de-DE" smtClean="0"/>
              <a:t>49</a:t>
            </a:fld>
            <a:endParaRPr lang="de-DE" dirty="0"/>
          </a:p>
        </p:txBody>
      </p:sp>
    </p:spTree>
    <p:extLst>
      <p:ext uri="{BB962C8B-B14F-4D97-AF65-F5344CB8AC3E}">
        <p14:creationId xmlns:p14="http://schemas.microsoft.com/office/powerpoint/2010/main" val="2851360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5</a:t>
            </a:fld>
            <a:endParaRPr lang="de-DE" dirty="0"/>
          </a:p>
        </p:txBody>
      </p:sp>
    </p:spTree>
    <p:extLst>
      <p:ext uri="{BB962C8B-B14F-4D97-AF65-F5344CB8AC3E}">
        <p14:creationId xmlns:p14="http://schemas.microsoft.com/office/powerpoint/2010/main" val="42705286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pPr defTabSz="990752">
              <a:defRPr/>
            </a:pPr>
            <a:r>
              <a:rPr lang="de-DE" b="1" dirty="0"/>
              <a:t>&gt;50h = &gt; 2d</a:t>
            </a:r>
          </a:p>
          <a:p>
            <a:pPr defTabSz="990752">
              <a:defRPr/>
            </a:pPr>
            <a:endParaRPr lang="de-DE" i="1" dirty="0"/>
          </a:p>
          <a:p>
            <a:pPr defTabSz="990752">
              <a:defRPr/>
            </a:pPr>
            <a:endParaRPr lang="de-DE" i="1" dirty="0"/>
          </a:p>
          <a:p>
            <a:pPr defTabSz="990752">
              <a:defRPr/>
            </a:pPr>
            <a:r>
              <a:rPr lang="de-DE" i="1" dirty="0"/>
              <a:t>Alle Links hier vom 4.5.18</a:t>
            </a:r>
          </a:p>
          <a:p>
            <a:endParaRPr lang="de-DE" dirty="0"/>
          </a:p>
          <a:p>
            <a:r>
              <a:rPr lang="de-DE" dirty="0"/>
              <a:t>Vergleiche Vorgefertigte Raspi-Wildkamera https://www.raspberrypi.org/blog/naturebytes-wildlife-cam-kit/</a:t>
            </a:r>
          </a:p>
          <a:p>
            <a:endParaRPr lang="de-DE" dirty="0"/>
          </a:p>
          <a:p>
            <a:r>
              <a:rPr lang="de-DE" dirty="0"/>
              <a:t>Ad hoc – Netzwerk einrichten: http://www.raspberryconnect.com/network/item/331-raspberry-pi-auto-wifi-hotspot-switch-no-internet-routing</a:t>
            </a:r>
          </a:p>
          <a:p>
            <a:endParaRPr lang="de-DE" dirty="0"/>
          </a:p>
          <a:p>
            <a:r>
              <a:rPr lang="de-DE" dirty="0"/>
              <a:t>Mobile Datenverbindung: https://tutorials-raspberrypi.de/raspberry-pi-gsm-modul-mobiles-internet/</a:t>
            </a:r>
          </a:p>
        </p:txBody>
      </p:sp>
      <p:sp>
        <p:nvSpPr>
          <p:cNvPr id="4" name="Foliennummernplatzhalter 3"/>
          <p:cNvSpPr>
            <a:spLocks noGrp="1"/>
          </p:cNvSpPr>
          <p:nvPr>
            <p:ph type="sldNum" sz="quarter" idx="10"/>
          </p:nvPr>
        </p:nvSpPr>
        <p:spPr/>
        <p:txBody>
          <a:bodyPr/>
          <a:lstStyle/>
          <a:p>
            <a:fld id="{3A657B88-89D3-4E66-810D-F656115572C9}" type="slidenum">
              <a:rPr lang="de-DE" smtClean="0"/>
              <a:t>50</a:t>
            </a:fld>
            <a:endParaRPr lang="de-DE" dirty="0"/>
          </a:p>
        </p:txBody>
      </p:sp>
    </p:spTree>
    <p:extLst>
      <p:ext uri="{BB962C8B-B14F-4D97-AF65-F5344CB8AC3E}">
        <p14:creationId xmlns:p14="http://schemas.microsoft.com/office/powerpoint/2010/main" val="1182134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51</a:t>
            </a:fld>
            <a:endParaRPr lang="de-DE" dirty="0"/>
          </a:p>
        </p:txBody>
      </p:sp>
    </p:spTree>
    <p:extLst>
      <p:ext uri="{BB962C8B-B14F-4D97-AF65-F5344CB8AC3E}">
        <p14:creationId xmlns:p14="http://schemas.microsoft.com/office/powerpoint/2010/main" val="2766689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52</a:t>
            </a:fld>
            <a:endParaRPr lang="de-DE" dirty="0"/>
          </a:p>
        </p:txBody>
      </p:sp>
    </p:spTree>
    <p:extLst>
      <p:ext uri="{BB962C8B-B14F-4D97-AF65-F5344CB8AC3E}">
        <p14:creationId xmlns:p14="http://schemas.microsoft.com/office/powerpoint/2010/main" val="48566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Was motioneye genau ist, kommt später, hier nur der Hinweis, dass uns keine kommerziellen Produkte bekannt sind, die mit motioneyeOS laufen.</a:t>
            </a:r>
          </a:p>
          <a:p>
            <a:endParaRPr lang="de-DE" dirty="0"/>
          </a:p>
          <a:p>
            <a:r>
              <a:rPr lang="de-DE" dirty="0"/>
              <a:t>Beliebige IP-Kameras können aber in „Kamerazentrale“ motioneye eingebunden werden, Anleitung: https://klenzel.de/3689, 11.05.18</a:t>
            </a:r>
          </a:p>
          <a:p>
            <a:r>
              <a:rPr lang="de-DE" dirty="0"/>
              <a:t>(kompatible Geräte: http://www.lavrsen.dk/foswiki/bin/view/Motion/WorkingDevices, 11.05.18)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6</a:t>
            </a:fld>
            <a:endParaRPr lang="de-DE" dirty="0"/>
          </a:p>
        </p:txBody>
      </p:sp>
    </p:spTree>
    <p:extLst>
      <p:ext uri="{BB962C8B-B14F-4D97-AF65-F5344CB8AC3E}">
        <p14:creationId xmlns:p14="http://schemas.microsoft.com/office/powerpoint/2010/main" val="4120762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7</a:t>
            </a:fld>
            <a:endParaRPr lang="de-DE" dirty="0"/>
          </a:p>
        </p:txBody>
      </p:sp>
    </p:spTree>
    <p:extLst>
      <p:ext uri="{BB962C8B-B14F-4D97-AF65-F5344CB8AC3E}">
        <p14:creationId xmlns:p14="http://schemas.microsoft.com/office/powerpoint/2010/main" val="52597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dirty="0"/>
          </a:p>
        </p:txBody>
      </p:sp>
    </p:spTree>
    <p:extLst>
      <p:ext uri="{BB962C8B-B14F-4D97-AF65-F5344CB8AC3E}">
        <p14:creationId xmlns:p14="http://schemas.microsoft.com/office/powerpoint/2010/main" val="3344960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USB-B</a:t>
            </a:r>
          </a:p>
          <a:p>
            <a:r>
              <a:rPr lang="de-DE" dirty="0"/>
              <a:t>miniHDMI</a:t>
            </a:r>
          </a:p>
          <a:p>
            <a:r>
              <a:rPr lang="de-DE" dirty="0"/>
              <a:t>CSI </a:t>
            </a:r>
            <a:r>
              <a:rPr lang="de-DE" dirty="0" err="1"/>
              <a:t>camera</a:t>
            </a:r>
            <a:r>
              <a:rPr lang="de-DE" dirty="0"/>
              <a:t> connector</a:t>
            </a:r>
          </a:p>
          <a:p>
            <a:r>
              <a:rPr lang="de-DE" dirty="0"/>
              <a:t>40-pin GPIO Anschluss</a:t>
            </a:r>
          </a:p>
          <a:p>
            <a:r>
              <a:rPr lang="de-DE" dirty="0"/>
              <a:t>microSD</a:t>
            </a:r>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dirty="0"/>
          </a:p>
        </p:txBody>
      </p:sp>
    </p:spTree>
    <p:extLst>
      <p:ext uri="{BB962C8B-B14F-4D97-AF65-F5344CB8AC3E}">
        <p14:creationId xmlns:p14="http://schemas.microsoft.com/office/powerpoint/2010/main" val="204590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5/12/2018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5/12/2018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4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5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NoIR Camera</a:t>
            </a:r>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a16="http://schemas.microsoft.com/office/drawing/2014/main" id="{6B2C5779-70CC-49C6-8B4C-FA066A728D11}"/>
              </a:ext>
            </a:extLst>
          </p:cNvPr>
          <p:cNvPicPr>
            <a:picLocks noChangeAspect="1"/>
          </p:cNvPicPr>
          <p:nvPr/>
        </p:nvPicPr>
        <p:blipFill>
          <a:blip r:embed="rId3"/>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232684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a16="http://schemas.microsoft.com/office/drawing/2014/main"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a16="http://schemas.microsoft.com/office/drawing/2014/main"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a:t>general purpose input/output </a:t>
            </a:r>
          </a:p>
          <a:p>
            <a:r>
              <a:rPr lang="de-DE" dirty="0"/>
              <a:t>Frei Programmierbare Kontakte am Raspi</a:t>
            </a:r>
          </a:p>
          <a:p>
            <a:r>
              <a:rPr lang="de-DE" altLang="de-DE" sz="1900" dirty="0">
                <a:latin typeface="Courier New" panose="02070309020205020404" pitchFamily="49" charset="0"/>
                <a:cs typeface="Courier New" panose="02070309020205020404" pitchFamily="49" charset="0"/>
              </a:rPr>
              <a:t>GPIO.setup(23, GPIO.OUT) </a:t>
            </a:r>
            <a:r>
              <a:rPr lang="de-DE" sz="1900" dirty="0">
                <a:latin typeface="Courier New" panose="02070309020205020404" pitchFamily="49" charset="0"/>
                <a:cs typeface="Courier New" panose="02070309020205020404" pitchFamily="49" charset="0"/>
              </a:rPr>
              <a:t>G</a:t>
            </a:r>
            <a:r>
              <a:rPr lang="de-DE" altLang="de-DE" sz="1900" dirty="0">
                <a:latin typeface="Courier New" panose="02070309020205020404" pitchFamily="49" charset="0"/>
                <a:cs typeface="Courier New" panose="02070309020205020404" pitchFamily="49" charset="0"/>
              </a:rPr>
              <a:t>PIO.output(23, GPIO.HIGH) GPIO.output(23, GPIO.LOW) </a:t>
            </a:r>
          </a:p>
          <a:p>
            <a:endParaRPr lang="de-DE" dirty="0"/>
          </a:p>
        </p:txBody>
      </p:sp>
      <p:sp>
        <p:nvSpPr>
          <p:cNvPr id="9" name="Pfeil: nach rechts 8">
            <a:extLst>
              <a:ext uri="{FF2B5EF4-FFF2-40B4-BE49-F238E27FC236}">
                <a16:creationId xmlns:a16="http://schemas.microsoft.com/office/drawing/2014/main"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219794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D5AC6-7D2C-41F7-9F55-7EBDB7E31C58}"/>
              </a:ext>
            </a:extLst>
          </p:cNvPr>
          <p:cNvSpPr>
            <a:spLocks noGrp="1"/>
          </p:cNvSpPr>
          <p:nvPr>
            <p:ph type="title"/>
          </p:nvPr>
        </p:nvSpPr>
        <p:spPr/>
        <p:txBody>
          <a:bodyPr/>
          <a:lstStyle/>
          <a:p>
            <a:r>
              <a:rPr lang="de-DE" dirty="0"/>
              <a:t>Raspberry Pi NoIR Camera v2.1</a:t>
            </a:r>
          </a:p>
        </p:txBody>
      </p:sp>
      <p:sp>
        <p:nvSpPr>
          <p:cNvPr id="5" name="Inhaltsplatzhalter 4">
            <a:extLst>
              <a:ext uri="{FF2B5EF4-FFF2-40B4-BE49-F238E27FC236}">
                <a16:creationId xmlns:a16="http://schemas.microsoft.com/office/drawing/2014/main" id="{49580359-2A22-4240-B2C9-07DA141D919E}"/>
              </a:ext>
            </a:extLst>
          </p:cNvPr>
          <p:cNvSpPr>
            <a:spLocks noGrp="1"/>
          </p:cNvSpPr>
          <p:nvPr>
            <p:ph idx="1"/>
          </p:nvPr>
        </p:nvSpPr>
        <p:spPr>
          <a:xfrm>
            <a:off x="4457700" y="2667000"/>
            <a:ext cx="4229100" cy="3332816"/>
          </a:xfrm>
        </p:spPr>
        <p:txBody>
          <a:bodyPr/>
          <a:lstStyle/>
          <a:p>
            <a:r>
              <a:rPr lang="de-DE" dirty="0"/>
              <a:t>Pi NoIR (kein Infrarot) Camera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a16="http://schemas.microsoft.com/office/drawing/2014/main"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a16="http://schemas.microsoft.com/office/drawing/2014/main" id="{FDCE88D8-F81F-4FE6-AD7B-FC9E01281BB1}"/>
              </a:ext>
            </a:extLst>
          </p:cNvPr>
          <p:cNvSpPr/>
          <p:nvPr/>
        </p:nvSpPr>
        <p:spPr>
          <a:xfrm>
            <a:off x="2300939" y="6581001"/>
            <a:ext cx="6304045" cy="276999"/>
          </a:xfrm>
          <a:prstGeom prst="rect">
            <a:avLst/>
          </a:prstGeom>
        </p:spPr>
        <p:txBody>
          <a:bodyPr wrap="square">
            <a:spAutoFit/>
          </a:bodyPr>
          <a:lstStyle/>
          <a:p>
            <a:r>
              <a:rPr lang="de-DE" sz="1200" dirty="0"/>
              <a:t>Bild: https://www.amazon.de/Raspberry-Pi-Infrared-Camera-CMOS-Bildsensor/dp/B01ES0MZAA</a:t>
            </a:r>
          </a:p>
        </p:txBody>
      </p:sp>
    </p:spTree>
    <p:extLst>
      <p:ext uri="{BB962C8B-B14F-4D97-AF65-F5344CB8AC3E}">
        <p14:creationId xmlns:p14="http://schemas.microsoft.com/office/powerpoint/2010/main" val="407484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id="{727BF2B0-4ACC-4E6A-9912-A0C574613A38}"/>
              </a:ext>
            </a:extLst>
          </p:cNvPr>
          <p:cNvPicPr>
            <a:picLocks noGrp="1" noChangeAspect="1"/>
          </p:cNvPicPr>
          <p:nvPr>
            <p:ph idx="1"/>
          </p:nvPr>
        </p:nvPicPr>
        <p:blipFill>
          <a:blip r:embed="rId3"/>
          <a:stretch>
            <a:fillRect/>
          </a:stretch>
        </p:blipFill>
        <p:spPr>
          <a:xfrm>
            <a:off x="102023" y="2060640"/>
            <a:ext cx="8939953" cy="2736720"/>
          </a:xfrm>
        </p:spPr>
      </p:pic>
      <p:sp>
        <p:nvSpPr>
          <p:cNvPr id="8" name="Rechteck 7">
            <a:extLst>
              <a:ext uri="{FF2B5EF4-FFF2-40B4-BE49-F238E27FC236}">
                <a16:creationId xmlns:a16="http://schemas.microsoft.com/office/drawing/2014/main" id="{6778A27C-D2AF-439E-90E9-3292F91BD0FC}"/>
              </a:ext>
            </a:extLst>
          </p:cNvPr>
          <p:cNvSpPr/>
          <p:nvPr/>
        </p:nvSpPr>
        <p:spPr>
          <a:xfrm>
            <a:off x="3264914" y="6396335"/>
            <a:ext cx="5417074" cy="461665"/>
          </a:xfrm>
          <a:prstGeom prst="rect">
            <a:avLst/>
          </a:prstGeom>
        </p:spPr>
        <p:txBody>
          <a:bodyPr wrap="square">
            <a:spAutoFit/>
          </a:bodyPr>
          <a:lstStyle/>
          <a:p>
            <a:r>
              <a:rPr lang="de-DE" sz="1200" dirty="0"/>
              <a:t>Bild: Horst Frank / Phrood / Anony - Horst Frank, Jailbird and Phrood, CC BY-SA 3.0, https://commons.wikimedia.org/w/index.php?curid=3726606</a:t>
            </a:r>
          </a:p>
        </p:txBody>
      </p:sp>
    </p:spTree>
    <p:extLst>
      <p:ext uri="{BB962C8B-B14F-4D97-AF65-F5344CB8AC3E}">
        <p14:creationId xmlns:p14="http://schemas.microsoft.com/office/powerpoint/2010/main" val="113286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a16="http://schemas.microsoft.com/office/drawing/2014/main"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a16="http://schemas.microsoft.com/office/drawing/2014/main"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a16="http://schemas.microsoft.com/office/drawing/2014/main" id="{FD29FD32-6887-4C75-8E12-C49C24D5F39C}"/>
              </a:ext>
            </a:extLst>
          </p:cNvPr>
          <p:cNvSpPr/>
          <p:nvPr/>
        </p:nvSpPr>
        <p:spPr>
          <a:xfrm>
            <a:off x="1857676" y="6575620"/>
            <a:ext cx="7286324" cy="276999"/>
          </a:xfrm>
          <a:prstGeom prst="rect">
            <a:avLst/>
          </a:prstGeom>
        </p:spPr>
        <p:txBody>
          <a:bodyPr wrap="square">
            <a:spAutoFit/>
          </a:bodyPr>
          <a:lstStyle/>
          <a:p>
            <a:r>
              <a:rPr lang="de-DE" sz="12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4324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7C1B0-1F3A-4EA5-86E2-16DD5868587B}"/>
              </a:ext>
            </a:extLst>
          </p:cNvPr>
          <p:cNvSpPr>
            <a:spLocks noGrp="1"/>
          </p:cNvSpPr>
          <p:nvPr>
            <p:ph type="title"/>
          </p:nvPr>
        </p:nvSpPr>
        <p:spPr/>
        <p:txBody>
          <a:bodyPr/>
          <a:lstStyle/>
          <a:p>
            <a:r>
              <a:rPr lang="de-DE" dirty="0"/>
              <a:t>Video: Vergleich IR / NoIR Camera</a:t>
            </a:r>
          </a:p>
        </p:txBody>
      </p:sp>
      <p:sp>
        <p:nvSpPr>
          <p:cNvPr id="3" name="Inhaltsplatzhalter 2">
            <a:extLst>
              <a:ext uri="{FF2B5EF4-FFF2-40B4-BE49-F238E27FC236}">
                <a16:creationId xmlns:a16="http://schemas.microsoft.com/office/drawing/2014/main" id="{58A14A2F-02AB-42A0-936A-95E1E3B33BAB}"/>
              </a:ext>
            </a:extLst>
          </p:cNvPr>
          <p:cNvSpPr>
            <a:spLocks noGrp="1"/>
          </p:cNvSpPr>
          <p:nvPr>
            <p:ph idx="1"/>
          </p:nvPr>
        </p:nvSpPr>
        <p:spPr/>
        <p:txBody>
          <a:bodyPr/>
          <a:lstStyle/>
          <a:p>
            <a:endParaRPr lang="de-DE" dirty="0"/>
          </a:p>
          <a:p>
            <a:endParaRPr lang="de-DE" dirty="0"/>
          </a:p>
          <a:p>
            <a:endParaRPr lang="de-DE" dirty="0"/>
          </a:p>
          <a:p>
            <a:endParaRPr lang="de-DE" dirty="0"/>
          </a:p>
          <a:p>
            <a:endParaRPr lang="de-DE" dirty="0"/>
          </a:p>
          <a:p>
            <a:r>
              <a:rPr lang="de-DE" dirty="0"/>
              <a:t>https://youtu.be/lP-QQGxm2Y0</a:t>
            </a:r>
          </a:p>
        </p:txBody>
      </p:sp>
      <p:pic>
        <p:nvPicPr>
          <p:cNvPr id="4" name="Grafik 3">
            <a:extLst>
              <a:ext uri="{FF2B5EF4-FFF2-40B4-BE49-F238E27FC236}">
                <a16:creationId xmlns:a16="http://schemas.microsoft.com/office/drawing/2014/main" id="{8286ECBF-1488-4413-908E-6A9BADE5D6E1}"/>
              </a:ext>
            </a:extLst>
          </p:cNvPr>
          <p:cNvPicPr>
            <a:picLocks noChangeAspect="1"/>
          </p:cNvPicPr>
          <p:nvPr/>
        </p:nvPicPr>
        <p:blipFill>
          <a:blip r:embed="rId3"/>
          <a:stretch>
            <a:fillRect/>
          </a:stretch>
        </p:blipFill>
        <p:spPr>
          <a:xfrm>
            <a:off x="2430684" y="2100157"/>
            <a:ext cx="4050406" cy="2969556"/>
          </a:xfrm>
          <a:prstGeom prst="rect">
            <a:avLst/>
          </a:prstGeom>
        </p:spPr>
      </p:pic>
    </p:spTree>
    <p:extLst>
      <p:ext uri="{BB962C8B-B14F-4D97-AF65-F5344CB8AC3E}">
        <p14:creationId xmlns:p14="http://schemas.microsoft.com/office/powerpoint/2010/main" val="2831953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641217"/>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a16="http://schemas.microsoft.com/office/drawing/2014/main" id="{FD29FD32-6887-4C75-8E12-C49C24D5F39C}"/>
              </a:ext>
            </a:extLst>
          </p:cNvPr>
          <p:cNvSpPr/>
          <p:nvPr/>
        </p:nvSpPr>
        <p:spPr>
          <a:xfrm>
            <a:off x="2728762" y="6584474"/>
            <a:ext cx="6386362" cy="276999"/>
          </a:xfrm>
          <a:prstGeom prst="rect">
            <a:avLst/>
          </a:prstGeom>
        </p:spPr>
        <p:txBody>
          <a:bodyPr wrap="square">
            <a:spAutoFit/>
          </a:bodyPr>
          <a:lstStyle/>
          <a:p>
            <a:r>
              <a:rPr lang="de-DE" sz="1200" dirty="0"/>
              <a:t>Bild: https://nimax-img.de/Produktbilder/zoom/ 43775_1/Astronomik-Infrarot-Sperrfilter-1-25-.jpg</a:t>
            </a:r>
          </a:p>
        </p:txBody>
      </p:sp>
      <p:pic>
        <p:nvPicPr>
          <p:cNvPr id="5" name="Grafik 4">
            <a:extLst>
              <a:ext uri="{FF2B5EF4-FFF2-40B4-BE49-F238E27FC236}">
                <a16:creationId xmlns:a16="http://schemas.microsoft.com/office/drawing/2014/main" id="{AD75E9DE-9EA3-490C-808F-756B6CBAC0FB}"/>
              </a:ext>
            </a:extLst>
          </p:cNvPr>
          <p:cNvPicPr>
            <a:picLocks noChangeAspect="1"/>
          </p:cNvPicPr>
          <p:nvPr/>
        </p:nvPicPr>
        <p:blipFill rotWithShape="1">
          <a:blip r:embed="rId3"/>
          <a:srcRect t="12494" b="12157"/>
          <a:stretch/>
        </p:blipFill>
        <p:spPr>
          <a:xfrm>
            <a:off x="3123455" y="3009871"/>
            <a:ext cx="4808095" cy="3622875"/>
          </a:xfrm>
          <a:prstGeom prst="rect">
            <a:avLst/>
          </a:prstGeom>
        </p:spPr>
      </p:pic>
    </p:spTree>
    <p:extLst>
      <p:ext uri="{BB962C8B-B14F-4D97-AF65-F5344CB8AC3E}">
        <p14:creationId xmlns:p14="http://schemas.microsoft.com/office/powerpoint/2010/main" val="2871337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4C0244-B788-48DD-9228-B62AFA51FB3B}"/>
              </a:ext>
            </a:extLst>
          </p:cNvPr>
          <p:cNvSpPr>
            <a:spLocks noGrp="1"/>
          </p:cNvSpPr>
          <p:nvPr>
            <p:ph type="title"/>
          </p:nvPr>
        </p:nvSpPr>
        <p:spPr/>
        <p:txBody>
          <a:bodyPr/>
          <a:lstStyle/>
          <a:p>
            <a:r>
              <a:rPr lang="de-DE" dirty="0"/>
              <a:t>Thermographie mit der</a:t>
            </a:r>
            <a:br>
              <a:rPr lang="de-DE" dirty="0"/>
            </a:br>
            <a:r>
              <a:rPr lang="de-DE" dirty="0"/>
              <a:t>NoIR Camera?</a:t>
            </a:r>
          </a:p>
        </p:txBody>
      </p:sp>
      <p:sp>
        <p:nvSpPr>
          <p:cNvPr id="3" name="Inhaltsplatzhalter 2">
            <a:extLst>
              <a:ext uri="{FF2B5EF4-FFF2-40B4-BE49-F238E27FC236}">
                <a16:creationId xmlns:a16="http://schemas.microsoft.com/office/drawing/2014/main" id="{2B6CA1F3-A2F9-4DBB-90FB-8FA59DBF9345}"/>
              </a:ext>
            </a:extLst>
          </p:cNvPr>
          <p:cNvSpPr>
            <a:spLocks noGrp="1"/>
          </p:cNvSpPr>
          <p:nvPr>
            <p:ph idx="1"/>
          </p:nvPr>
        </p:nvSpPr>
        <p:spPr/>
        <p:txBody>
          <a:bodyPr/>
          <a:lstStyle/>
          <a:p>
            <a:r>
              <a:rPr lang="de-DE" dirty="0"/>
              <a:t>Kann die NoIR Camera ohne </a:t>
            </a:r>
            <a:br>
              <a:rPr lang="de-DE" dirty="0"/>
            </a:br>
            <a:r>
              <a:rPr lang="de-DE" dirty="0"/>
              <a:t>IR-Sperrfilter Wärmestrahlung</a:t>
            </a:r>
            <a:br>
              <a:rPr lang="de-DE" dirty="0"/>
            </a:br>
            <a:r>
              <a:rPr lang="de-DE" dirty="0"/>
              <a:t>darstellen?</a:t>
            </a:r>
          </a:p>
          <a:p>
            <a:endParaRPr lang="de-DE" dirty="0"/>
          </a:p>
        </p:txBody>
      </p:sp>
      <p:pic>
        <p:nvPicPr>
          <p:cNvPr id="5" name="Grafik 4">
            <a:extLst>
              <a:ext uri="{FF2B5EF4-FFF2-40B4-BE49-F238E27FC236}">
                <a16:creationId xmlns:a16="http://schemas.microsoft.com/office/drawing/2014/main" id="{FE0E1FB2-494F-4ABE-A123-DDE178058D44}"/>
              </a:ext>
            </a:extLst>
          </p:cNvPr>
          <p:cNvPicPr>
            <a:picLocks noChangeAspect="1"/>
          </p:cNvPicPr>
          <p:nvPr/>
        </p:nvPicPr>
        <p:blipFill>
          <a:blip r:embed="rId3"/>
          <a:stretch>
            <a:fillRect/>
          </a:stretch>
        </p:blipFill>
        <p:spPr>
          <a:xfrm>
            <a:off x="5274895" y="3017922"/>
            <a:ext cx="3794612" cy="2794214"/>
          </a:xfrm>
          <a:prstGeom prst="rect">
            <a:avLst/>
          </a:prstGeom>
        </p:spPr>
      </p:pic>
      <p:sp>
        <p:nvSpPr>
          <p:cNvPr id="6" name="Rechteck 5">
            <a:extLst>
              <a:ext uri="{FF2B5EF4-FFF2-40B4-BE49-F238E27FC236}">
                <a16:creationId xmlns:a16="http://schemas.microsoft.com/office/drawing/2014/main" id="{6F0DEBD4-5B26-42E6-BD87-5BEA99DCE822}"/>
              </a:ext>
            </a:extLst>
          </p:cNvPr>
          <p:cNvSpPr/>
          <p:nvPr/>
        </p:nvSpPr>
        <p:spPr>
          <a:xfrm>
            <a:off x="4834466" y="6391656"/>
            <a:ext cx="4675471" cy="646331"/>
          </a:xfrm>
          <a:prstGeom prst="rect">
            <a:avLst/>
          </a:prstGeom>
        </p:spPr>
        <p:txBody>
          <a:bodyPr wrap="square">
            <a:spAutoFit/>
          </a:bodyPr>
          <a:lstStyle/>
          <a:p>
            <a:r>
              <a:rPr lang="de-DE" sz="1200" dirty="0"/>
              <a:t>Bild: https://www.element14.com/community/servlet/JiveServlet/</a:t>
            </a:r>
            <a:br>
              <a:rPr lang="de-DE" sz="1200" dirty="0"/>
            </a:br>
            <a:r>
              <a:rPr lang="de-DE" sz="1200" dirty="0"/>
              <a:t>showImage/38-28580-503889/emperor-penguin-ir-image.jpg</a:t>
            </a:r>
          </a:p>
          <a:p>
            <a:endParaRPr lang="de-DE" sz="1200" dirty="0"/>
          </a:p>
        </p:txBody>
      </p:sp>
    </p:spTree>
    <p:extLst>
      <p:ext uri="{BB962C8B-B14F-4D97-AF65-F5344CB8AC3E}">
        <p14:creationId xmlns:p14="http://schemas.microsoft.com/office/powerpoint/2010/main" val="989763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4C0244-B788-48DD-9228-B62AFA51FB3B}"/>
              </a:ext>
            </a:extLst>
          </p:cNvPr>
          <p:cNvSpPr>
            <a:spLocks noGrp="1"/>
          </p:cNvSpPr>
          <p:nvPr>
            <p:ph type="title"/>
          </p:nvPr>
        </p:nvSpPr>
        <p:spPr/>
        <p:txBody>
          <a:bodyPr/>
          <a:lstStyle/>
          <a:p>
            <a:r>
              <a:rPr lang="de-DE" dirty="0"/>
              <a:t>Thermographie mit der</a:t>
            </a:r>
            <a:br>
              <a:rPr lang="de-DE" dirty="0"/>
            </a:br>
            <a:r>
              <a:rPr lang="de-DE" dirty="0"/>
              <a:t>NoIR Camera?</a:t>
            </a:r>
          </a:p>
        </p:txBody>
      </p:sp>
      <p:sp>
        <p:nvSpPr>
          <p:cNvPr id="3" name="Inhaltsplatzhalter 2">
            <a:extLst>
              <a:ext uri="{FF2B5EF4-FFF2-40B4-BE49-F238E27FC236}">
                <a16:creationId xmlns:a16="http://schemas.microsoft.com/office/drawing/2014/main" id="{2B6CA1F3-A2F9-4DBB-90FB-8FA59DBF9345}"/>
              </a:ext>
            </a:extLst>
          </p:cNvPr>
          <p:cNvSpPr>
            <a:spLocks noGrp="1"/>
          </p:cNvSpPr>
          <p:nvPr>
            <p:ph idx="1"/>
          </p:nvPr>
        </p:nvSpPr>
        <p:spPr/>
        <p:txBody>
          <a:bodyPr/>
          <a:lstStyle/>
          <a:p>
            <a:endParaRPr lang="de-DE" dirty="0"/>
          </a:p>
        </p:txBody>
      </p:sp>
      <p:sp>
        <p:nvSpPr>
          <p:cNvPr id="6" name="Rechteck 5">
            <a:extLst>
              <a:ext uri="{FF2B5EF4-FFF2-40B4-BE49-F238E27FC236}">
                <a16:creationId xmlns:a16="http://schemas.microsoft.com/office/drawing/2014/main" id="{6F0DEBD4-5B26-42E6-BD87-5BEA99DCE822}"/>
              </a:ext>
            </a:extLst>
          </p:cNvPr>
          <p:cNvSpPr/>
          <p:nvPr/>
        </p:nvSpPr>
        <p:spPr>
          <a:xfrm>
            <a:off x="2459700" y="6391656"/>
            <a:ext cx="5938342" cy="276999"/>
          </a:xfrm>
          <a:prstGeom prst="rect">
            <a:avLst/>
          </a:prstGeom>
        </p:spPr>
        <p:txBody>
          <a:bodyPr wrap="square">
            <a:spAutoFit/>
          </a:bodyPr>
          <a:lstStyle/>
          <a:p>
            <a:r>
              <a:rPr lang="de-DE" sz="1200" dirty="0"/>
              <a:t>Bild: https://de.wikipedia.org/wiki/Datei:BlackbodySpectrum_loglog_150dpi_de.png</a:t>
            </a:r>
          </a:p>
        </p:txBody>
      </p:sp>
      <p:pic>
        <p:nvPicPr>
          <p:cNvPr id="7" name="Grafik 6">
            <a:extLst>
              <a:ext uri="{FF2B5EF4-FFF2-40B4-BE49-F238E27FC236}">
                <a16:creationId xmlns:a16="http://schemas.microsoft.com/office/drawing/2014/main" id="{A06C45A0-5833-40D2-AFAE-7FC2E43AAA25}"/>
              </a:ext>
            </a:extLst>
          </p:cNvPr>
          <p:cNvPicPr>
            <a:picLocks noChangeAspect="1"/>
          </p:cNvPicPr>
          <p:nvPr/>
        </p:nvPicPr>
        <p:blipFill>
          <a:blip r:embed="rId3"/>
          <a:stretch>
            <a:fillRect/>
          </a:stretch>
        </p:blipFill>
        <p:spPr>
          <a:xfrm>
            <a:off x="2459699" y="2086357"/>
            <a:ext cx="5938343" cy="4305299"/>
          </a:xfrm>
          <a:prstGeom prst="rect">
            <a:avLst/>
          </a:prstGeom>
        </p:spPr>
      </p:pic>
    </p:spTree>
    <p:extLst>
      <p:ext uri="{BB962C8B-B14F-4D97-AF65-F5344CB8AC3E}">
        <p14:creationId xmlns:p14="http://schemas.microsoft.com/office/powerpoint/2010/main" val="1647526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4C0244-B788-48DD-9228-B62AFA51FB3B}"/>
              </a:ext>
            </a:extLst>
          </p:cNvPr>
          <p:cNvSpPr>
            <a:spLocks noGrp="1"/>
          </p:cNvSpPr>
          <p:nvPr>
            <p:ph type="title"/>
          </p:nvPr>
        </p:nvSpPr>
        <p:spPr/>
        <p:txBody>
          <a:bodyPr/>
          <a:lstStyle/>
          <a:p>
            <a:r>
              <a:rPr lang="de-DE" dirty="0"/>
              <a:t>Thermographie mit der</a:t>
            </a:r>
            <a:br>
              <a:rPr lang="de-DE" dirty="0"/>
            </a:br>
            <a:r>
              <a:rPr lang="de-DE" dirty="0"/>
              <a:t>NoIR Camera?</a:t>
            </a:r>
          </a:p>
        </p:txBody>
      </p:sp>
      <p:pic>
        <p:nvPicPr>
          <p:cNvPr id="5" name="Inhaltsplatzhalter 4">
            <a:extLst>
              <a:ext uri="{FF2B5EF4-FFF2-40B4-BE49-F238E27FC236}">
                <a16:creationId xmlns:a16="http://schemas.microsoft.com/office/drawing/2014/main" id="{5BA38009-4C69-4BFB-A437-89A8E5809C8D}"/>
              </a:ext>
            </a:extLst>
          </p:cNvPr>
          <p:cNvPicPr>
            <a:picLocks noGrp="1" noChangeAspect="1"/>
          </p:cNvPicPr>
          <p:nvPr>
            <p:ph idx="1"/>
          </p:nvPr>
        </p:nvPicPr>
        <p:blipFill>
          <a:blip r:embed="rId3"/>
          <a:stretch>
            <a:fillRect/>
          </a:stretch>
        </p:blipFill>
        <p:spPr>
          <a:xfrm>
            <a:off x="1478733" y="2600014"/>
            <a:ext cx="1810958" cy="3332163"/>
          </a:xfrm>
          <a:prstGeom prst="rect">
            <a:avLst/>
          </a:prstGeom>
        </p:spPr>
      </p:pic>
      <p:sp>
        <p:nvSpPr>
          <p:cNvPr id="6" name="Rechteck 5">
            <a:extLst>
              <a:ext uri="{FF2B5EF4-FFF2-40B4-BE49-F238E27FC236}">
                <a16:creationId xmlns:a16="http://schemas.microsoft.com/office/drawing/2014/main" id="{6F0DEBD4-5B26-42E6-BD87-5BEA99DCE822}"/>
              </a:ext>
            </a:extLst>
          </p:cNvPr>
          <p:cNvSpPr/>
          <p:nvPr/>
        </p:nvSpPr>
        <p:spPr>
          <a:xfrm>
            <a:off x="1099171" y="6211669"/>
            <a:ext cx="8216887" cy="646331"/>
          </a:xfrm>
          <a:prstGeom prst="rect">
            <a:avLst/>
          </a:prstGeom>
        </p:spPr>
        <p:txBody>
          <a:bodyPr wrap="square">
            <a:spAutoFit/>
          </a:bodyPr>
          <a:lstStyle/>
          <a:p>
            <a:r>
              <a:rPr lang="de-DE" sz="1200" dirty="0"/>
              <a:t>Diagramm: https://de.wikipedia.org/wiki/Datei:BlackbodySpectrum_loglog_150dpi_de.png, 12.05.18</a:t>
            </a:r>
            <a:br>
              <a:rPr lang="de-DE" sz="1200" dirty="0"/>
            </a:br>
            <a:r>
              <a:rPr lang="de-DE" sz="1200" dirty="0"/>
              <a:t>Tabelle: Seite „Glut (Lichtausstrahlung)“. In: Wikipedia, Die freie Enzyklopädie. Bearbeitungsstand: 6. Juli 2016, 13:50 UTC. URL: https://de.wikipedia.org/w/index.php?title=Glut_(Lichtausstrahlung)&amp;oldid=155917667 (Abgerufen: 12. Mai 2018, 15:52 UTC) </a:t>
            </a:r>
          </a:p>
        </p:txBody>
      </p:sp>
      <p:pic>
        <p:nvPicPr>
          <p:cNvPr id="7" name="Grafik 6">
            <a:extLst>
              <a:ext uri="{FF2B5EF4-FFF2-40B4-BE49-F238E27FC236}">
                <a16:creationId xmlns:a16="http://schemas.microsoft.com/office/drawing/2014/main" id="{A06C45A0-5833-40D2-AFAE-7FC2E43AAA25}"/>
              </a:ext>
            </a:extLst>
          </p:cNvPr>
          <p:cNvPicPr>
            <a:picLocks noChangeAspect="1"/>
          </p:cNvPicPr>
          <p:nvPr/>
        </p:nvPicPr>
        <p:blipFill>
          <a:blip r:embed="rId4"/>
          <a:stretch>
            <a:fillRect/>
          </a:stretch>
        </p:blipFill>
        <p:spPr>
          <a:xfrm>
            <a:off x="3588705" y="2258298"/>
            <a:ext cx="5290335" cy="3835493"/>
          </a:xfrm>
          <a:prstGeom prst="rect">
            <a:avLst/>
          </a:prstGeom>
        </p:spPr>
      </p:pic>
      <p:sp>
        <p:nvSpPr>
          <p:cNvPr id="4" name="Rechteck 3">
            <a:extLst>
              <a:ext uri="{FF2B5EF4-FFF2-40B4-BE49-F238E27FC236}">
                <a16:creationId xmlns:a16="http://schemas.microsoft.com/office/drawing/2014/main" id="{640F6370-B2FA-4A8B-A0A9-F069277BD81B}"/>
              </a:ext>
            </a:extLst>
          </p:cNvPr>
          <p:cNvSpPr/>
          <p:nvPr/>
        </p:nvSpPr>
        <p:spPr>
          <a:xfrm>
            <a:off x="5467066" y="2643867"/>
            <a:ext cx="155929" cy="3019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921688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motion, motioneye und motioneyeOS</a:t>
            </a:r>
          </a:p>
        </p:txBody>
      </p:sp>
      <p:sp>
        <p:nvSpPr>
          <p:cNvPr id="2" name="Textplatzhalter 1">
            <a:extLst>
              <a:ext uri="{FF2B5EF4-FFF2-40B4-BE49-F238E27FC236}">
                <a16:creationId xmlns:a16="http://schemas.microsoft.com/office/drawing/2014/main" id="{BC522B00-9886-4ECD-91BF-A33CF7F0E0A0}"/>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27822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id="{817DBAB0-F802-456D-A4FF-FC02C974D420}"/>
              </a:ext>
            </a:extLst>
          </p:cNvPr>
          <p:cNvSpPr>
            <a:spLocks noGrp="1"/>
          </p:cNvSpPr>
          <p:nvPr>
            <p:ph idx="1"/>
          </p:nvPr>
        </p:nvSpPr>
        <p:spPr/>
        <p:txBody>
          <a:bodyPr/>
          <a:lstStyle/>
          <a:p>
            <a:r>
              <a:rPr lang="de-DE" dirty="0"/>
              <a:t>Marktanalyse</a:t>
            </a:r>
          </a:p>
          <a:p>
            <a:r>
              <a:rPr lang="de-DE" dirty="0"/>
              <a:t>Verwendete Bauteile</a:t>
            </a:r>
          </a:p>
          <a:p>
            <a:r>
              <a:rPr lang="de-DE" dirty="0"/>
              <a:t>motion, motioneye und motioneyeOS</a:t>
            </a:r>
          </a:p>
          <a:p>
            <a:r>
              <a:rPr lang="de-DE" dirty="0"/>
              <a:t>Live-Demo</a:t>
            </a:r>
          </a:p>
          <a:p>
            <a:r>
              <a:rPr lang="de-DE" dirty="0"/>
              <a:t>Bewertung</a:t>
            </a:r>
          </a:p>
          <a:p>
            <a:r>
              <a:rPr lang="de-DE" dirty="0"/>
              <a:t>Anwendungsbereiche &amp; Erweiterungsideen</a:t>
            </a:r>
          </a:p>
        </p:txBody>
      </p:sp>
    </p:spTree>
    <p:extLst>
      <p:ext uri="{BB962C8B-B14F-4D97-AF65-F5344CB8AC3E}">
        <p14:creationId xmlns:p14="http://schemas.microsoft.com/office/powerpoint/2010/main" val="13190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59649-7E83-45D8-ACC8-F005749B9371}"/>
              </a:ext>
            </a:extLst>
          </p:cNvPr>
          <p:cNvSpPr>
            <a:spLocks noGrp="1"/>
          </p:cNvSpPr>
          <p:nvPr>
            <p:ph type="title"/>
          </p:nvPr>
        </p:nvSpPr>
        <p:spPr/>
        <p:txBody>
          <a:bodyPr/>
          <a:lstStyle/>
          <a:p>
            <a:r>
              <a:rPr lang="de-DE" dirty="0"/>
              <a:t>Raspbian mit motion</a:t>
            </a:r>
          </a:p>
        </p:txBody>
      </p:sp>
      <p:sp>
        <p:nvSpPr>
          <p:cNvPr id="3" name="Inhaltsplatzhalter 2">
            <a:extLst>
              <a:ext uri="{FF2B5EF4-FFF2-40B4-BE49-F238E27FC236}">
                <a16:creationId xmlns:a16="http://schemas.microsoft.com/office/drawing/2014/main" id="{98062F0D-D65C-407E-8A70-484A7B95CB3C}"/>
              </a:ext>
            </a:extLst>
          </p:cNvPr>
          <p:cNvSpPr>
            <a:spLocks noGrp="1"/>
          </p:cNvSpPr>
          <p:nvPr>
            <p:ph idx="1"/>
          </p:nvPr>
        </p:nvSpPr>
        <p:spPr/>
        <p:txBody>
          <a:bodyPr>
            <a:normAutofit/>
          </a:bodyPr>
          <a:lstStyle/>
          <a:p>
            <a:r>
              <a:rPr lang="de-DE" dirty="0"/>
              <a:t>Paket zur Einrichtung von Videostreams </a:t>
            </a:r>
          </a:p>
          <a:p>
            <a:r>
              <a:rPr lang="de-DE" dirty="0"/>
              <a:t>Installation mit apt-get</a:t>
            </a:r>
          </a:p>
          <a:p>
            <a:r>
              <a:rPr lang="de-DE" dirty="0"/>
              <a:t>Vorteil: zusätzliche Konfiguration und Programme </a:t>
            </a:r>
            <a:br>
              <a:rPr lang="de-DE" dirty="0"/>
            </a:br>
            <a:r>
              <a:rPr lang="de-DE" dirty="0"/>
              <a:t>(apt-get) möglich</a:t>
            </a:r>
          </a:p>
          <a:p>
            <a:r>
              <a:rPr lang="de-DE" dirty="0"/>
              <a:t>Nachteil: Motion-Konfiguration muss über /etc/motion/motion.conf erfolgen</a:t>
            </a:r>
          </a:p>
        </p:txBody>
      </p:sp>
    </p:spTree>
    <p:extLst>
      <p:ext uri="{BB962C8B-B14F-4D97-AF65-F5344CB8AC3E}">
        <p14:creationId xmlns:p14="http://schemas.microsoft.com/office/powerpoint/2010/main" val="1323056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motioneye</a:t>
            </a:r>
          </a:p>
        </p:txBody>
      </p:sp>
      <p:sp>
        <p:nvSpPr>
          <p:cNvPr id="3" name="Inhaltsplatzhalter 2"/>
          <p:cNvSpPr>
            <a:spLocks noGrp="1"/>
          </p:cNvSpPr>
          <p:nvPr>
            <p:ph idx="1"/>
          </p:nvPr>
        </p:nvSpPr>
        <p:spPr/>
        <p:txBody>
          <a:bodyPr/>
          <a:lstStyle/>
          <a:p>
            <a:r>
              <a:rPr lang="de-DE" dirty="0"/>
              <a:t>Webbasiertes Frontend für motion</a:t>
            </a:r>
          </a:p>
          <a:p>
            <a:r>
              <a:rPr lang="de-DE" dirty="0"/>
              <a:t>Einstellung und Bedienung der Kameras über Webanwendung</a:t>
            </a:r>
          </a:p>
        </p:txBody>
      </p:sp>
    </p:spTree>
    <p:extLst>
      <p:ext uri="{BB962C8B-B14F-4D97-AF65-F5344CB8AC3E}">
        <p14:creationId xmlns:p14="http://schemas.microsoft.com/office/powerpoint/2010/main" val="4240939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a:t>motioneyeOS</a:t>
            </a:r>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Eigenständiges Betriebssystem</a:t>
            </a:r>
          </a:p>
          <a:p>
            <a:r>
              <a:rPr lang="de-DE" dirty="0"/>
              <a:t>Verwendet motioneye Weboberfläche</a:t>
            </a:r>
          </a:p>
        </p:txBody>
      </p:sp>
    </p:spTree>
    <p:extLst>
      <p:ext uri="{BB962C8B-B14F-4D97-AF65-F5344CB8AC3E}">
        <p14:creationId xmlns:p14="http://schemas.microsoft.com/office/powerpoint/2010/main" val="223706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a:t>motioneyeOS</a:t>
            </a:r>
            <a:br>
              <a:rPr lang="de-DE" dirty="0"/>
            </a:br>
            <a:r>
              <a:rPr lang="de-DE" dirty="0"/>
              <a:t>Installation</a:t>
            </a:r>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Download der neusten Version von</a:t>
            </a:r>
          </a:p>
          <a:p>
            <a:pPr lvl="1"/>
            <a:r>
              <a:rPr lang="de-DE" dirty="0"/>
              <a:t>https://github.com/ccrisan/motioneyeos/releases</a:t>
            </a:r>
          </a:p>
          <a:p>
            <a:pPr lvl="1"/>
            <a:r>
              <a:rPr lang="de-DE" dirty="0"/>
              <a:t>Präfix: motioneyeos-raspberrypi</a:t>
            </a:r>
          </a:p>
          <a:p>
            <a:r>
              <a:rPr lang="de-DE" dirty="0"/>
              <a:t>Schreiben des Images auf die SD Karte</a:t>
            </a:r>
          </a:p>
          <a:p>
            <a:r>
              <a:rPr lang="de-DE" dirty="0"/>
              <a:t>SD Karte, Netzwerkkabel und Kamera anschließen</a:t>
            </a:r>
          </a:p>
          <a:p>
            <a:r>
              <a:rPr lang="de-DE" dirty="0"/>
              <a:t>Raspberry mit Stromversorgung verbinden</a:t>
            </a:r>
          </a:p>
        </p:txBody>
      </p:sp>
    </p:spTree>
    <p:extLst>
      <p:ext uri="{BB962C8B-B14F-4D97-AF65-F5344CB8AC3E}">
        <p14:creationId xmlns:p14="http://schemas.microsoft.com/office/powerpoint/2010/main" val="2308554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a:t>motioneyeOS</a:t>
            </a:r>
            <a:br>
              <a:rPr lang="de-DE" dirty="0"/>
            </a:br>
            <a:r>
              <a:rPr lang="de-DE" sz="3600" dirty="0"/>
              <a:t>Bewegungserkennung</a:t>
            </a:r>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Vergleich jedes neuen Bildes mit Referenzbild</a:t>
            </a:r>
          </a:p>
          <a:p>
            <a:pPr lvl="1"/>
            <a:r>
              <a:rPr lang="de-DE" dirty="0"/>
              <a:t>Intensitätsänderung über Threshold</a:t>
            </a:r>
          </a:p>
          <a:p>
            <a:pPr lvl="1"/>
            <a:r>
              <a:rPr lang="de-DE" dirty="0"/>
              <a:t>Änderung Anzahl Pixel über Threshold</a:t>
            </a:r>
          </a:p>
          <a:p>
            <a:r>
              <a:rPr lang="de-DE" dirty="0"/>
              <a:t>Referenzbild Komposition aus vorherigen Bildern</a:t>
            </a:r>
          </a:p>
          <a:p>
            <a:pPr lvl="1"/>
            <a:r>
              <a:rPr lang="de-DE" dirty="0"/>
              <a:t>(½ N-1)+(1/4 N-2)+(1/8 N-3) + ...</a:t>
            </a:r>
          </a:p>
        </p:txBody>
      </p:sp>
    </p:spTree>
    <p:extLst>
      <p:ext uri="{BB962C8B-B14F-4D97-AF65-F5344CB8AC3E}">
        <p14:creationId xmlns:p14="http://schemas.microsoft.com/office/powerpoint/2010/main" val="447738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a:t>motioneyeOS</a:t>
            </a:r>
            <a:br>
              <a:rPr lang="de-DE" dirty="0"/>
            </a:br>
            <a:r>
              <a:rPr lang="de-DE" sz="3600" dirty="0"/>
              <a:t>Bewegungserkennung</a:t>
            </a:r>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a:xfrm>
            <a:off x="677333" y="2286000"/>
            <a:ext cx="7704667" cy="3332816"/>
          </a:xfrm>
        </p:spPr>
        <p:txBody>
          <a:bodyPr/>
          <a:lstStyle/>
          <a:p>
            <a:pPr lvl="1"/>
            <a:endParaRPr lang="de-DE" dirty="0"/>
          </a:p>
          <a:p>
            <a:pPr lvl="1"/>
            <a:endParaRPr lang="de-DE" dirty="0"/>
          </a:p>
        </p:txBody>
      </p:sp>
      <p:pic>
        <p:nvPicPr>
          <p:cNvPr id="1029" name="Picture 5" descr="C:\Users\simon\Desktop\Bewegungserkennu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38" y="2340731"/>
            <a:ext cx="8787862" cy="3374269"/>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602CE8D5-55A4-4449-8B5F-3002112E74C1}"/>
              </a:ext>
            </a:extLst>
          </p:cNvPr>
          <p:cNvPicPr>
            <a:picLocks noChangeAspect="1"/>
          </p:cNvPicPr>
          <p:nvPr/>
        </p:nvPicPr>
        <p:blipFill>
          <a:blip r:embed="rId4"/>
          <a:stretch>
            <a:fillRect/>
          </a:stretch>
        </p:blipFill>
        <p:spPr>
          <a:xfrm>
            <a:off x="190500" y="3111967"/>
            <a:ext cx="3404621" cy="2554941"/>
          </a:xfrm>
          <a:prstGeom prst="rect">
            <a:avLst/>
          </a:prstGeom>
        </p:spPr>
      </p:pic>
    </p:spTree>
    <p:extLst>
      <p:ext uri="{BB962C8B-B14F-4D97-AF65-F5344CB8AC3E}">
        <p14:creationId xmlns:p14="http://schemas.microsoft.com/office/powerpoint/2010/main" val="3099245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static_ip.conf</a:t>
            </a:r>
          </a:p>
          <a:p>
            <a:r>
              <a:rPr lang="de-DE" dirty="0">
                <a:latin typeface="Consolas" panose="020B0609020204030204" pitchFamily="49" charset="0"/>
              </a:rPr>
              <a:t>static_ip="192.168.188.160/24"</a:t>
            </a:r>
          </a:p>
          <a:p>
            <a:r>
              <a:rPr lang="de-DE" dirty="0">
                <a:latin typeface="Consolas" panose="020B0609020204030204" pitchFamily="49" charset="0"/>
              </a:rPr>
              <a:t>static_gw="192.168.188.1"</a:t>
            </a:r>
          </a:p>
          <a:p>
            <a:r>
              <a:rPr lang="de-DE" dirty="0">
                <a:latin typeface="Consolas" panose="020B0609020204030204" pitchFamily="49" charset="0"/>
              </a:rPr>
              <a:t>static_dns="192.168.188.1"</a:t>
            </a:r>
            <a:endParaRPr lang="de-DE" dirty="0"/>
          </a:p>
        </p:txBody>
      </p:sp>
      <p:sp>
        <p:nvSpPr>
          <p:cNvPr id="5" name="Rechteck 4">
            <a:extLst>
              <a:ext uri="{FF2B5EF4-FFF2-40B4-BE49-F238E27FC236}">
                <a16:creationId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wpa_supplicant.conf</a:t>
            </a:r>
          </a:p>
          <a:p>
            <a:r>
              <a:rPr lang="de-DE" dirty="0">
                <a:latin typeface="Consolas" panose="020B0609020204030204" pitchFamily="49" charset="0"/>
              </a:rPr>
              <a:t>country=DE</a:t>
            </a:r>
          </a:p>
          <a:p>
            <a:r>
              <a:rPr lang="de-DE" dirty="0">
                <a:latin typeface="Consolas" panose="020B0609020204030204" pitchFamily="49" charset="0"/>
              </a:rPr>
              <a:t>update_config=1</a:t>
            </a:r>
          </a:p>
          <a:p>
            <a:r>
              <a:rPr lang="en-US" dirty="0">
                <a:latin typeface="Consolas" panose="020B0609020204030204" pitchFamily="49" charset="0"/>
              </a:rPr>
              <a:t>ctrl_interface=/var/run/wpa_supplicant</a:t>
            </a:r>
          </a:p>
          <a:p>
            <a:endParaRPr lang="de-DE" dirty="0">
              <a:latin typeface="Consolas" panose="020B0609020204030204" pitchFamily="49" charset="0"/>
            </a:endParaRPr>
          </a:p>
          <a:p>
            <a:r>
              <a:rPr lang="de-DE" dirty="0">
                <a:latin typeface="Consolas" panose="020B0609020204030204" pitchFamily="49" charset="0"/>
              </a:rPr>
              <a:t>network={</a:t>
            </a:r>
          </a:p>
          <a:p>
            <a:r>
              <a:rPr lang="de-DE" dirty="0">
                <a:latin typeface="Consolas" panose="020B0609020204030204" pitchFamily="49" charset="0"/>
              </a:rPr>
              <a:t>scan_ssid=1</a:t>
            </a:r>
          </a:p>
          <a:p>
            <a:r>
              <a:rPr lang="de-DE" dirty="0">
                <a:latin typeface="Consolas" panose="020B0609020204030204" pitchFamily="49" charset="0"/>
              </a:rPr>
              <a:t>ssid="TollerName"</a:t>
            </a:r>
          </a:p>
          <a:p>
            <a:r>
              <a:rPr lang="de-DE" dirty="0">
                <a:latin typeface="Consolas" panose="020B0609020204030204" pitchFamily="49" charset="0"/>
              </a:rPr>
              <a:t>psk="SicheresPasswort"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882588"/>
            <a:ext cx="7704667" cy="2323652"/>
          </a:xfrm>
        </p:spPr>
        <p:txBody>
          <a:bodyPr/>
          <a:lstStyle/>
          <a:p>
            <a:endParaRPr lang="de-DE" dirty="0"/>
          </a:p>
          <a:p>
            <a:r>
              <a:rPr lang="de-DE" dirty="0"/>
              <a:t>DHCP mit dynDNS</a:t>
            </a:r>
          </a:p>
          <a:p>
            <a:r>
              <a:rPr lang="de-DE" dirty="0"/>
              <a:t>CRON-Job:</a:t>
            </a:r>
          </a:p>
          <a:p>
            <a:endParaRPr lang="de-DE" dirty="0"/>
          </a:p>
        </p:txBody>
      </p:sp>
      <p:sp>
        <p:nvSpPr>
          <p:cNvPr id="6" name="Rechteck 5">
            <a:extLst>
              <a:ext uri="{FF2B5EF4-FFF2-40B4-BE49-F238E27FC236}">
                <a16:creationId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curl -s https://freedns.afraid.org/dynamic/update.php dmZvam1kdmVWMlhMb0xTNHI4WWw2WVNjOjE3NDkxMTYy\&amp;address=$(ifconfig wlan0 | grep "inet" | awk '{print $2}') &gt;&gt; /data/log/freedns.log 2&gt;&amp;1</a:t>
            </a:r>
          </a:p>
        </p:txBody>
      </p:sp>
    </p:spTree>
    <p:extLst>
      <p:ext uri="{BB962C8B-B14F-4D97-AF65-F5344CB8AC3E}">
        <p14:creationId xmlns:p14="http://schemas.microsoft.com/office/powerpoint/2010/main" val="2649108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5" name="Grafik 4">
            <a:extLst>
              <a:ext uri="{FF2B5EF4-FFF2-40B4-BE49-F238E27FC236}">
                <a16:creationId xmlns:a16="http://schemas.microsoft.com/office/drawing/2014/main"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1559486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210167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r>
              <a:rPr lang="de-DE" sz="2400" dirty="0"/>
              <a:t>Allgemein</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Autofit/>
          </a:bodyPr>
          <a:lstStyle/>
          <a:p>
            <a:r>
              <a:rPr lang="de-DE" dirty="0"/>
              <a:t>Kosten vergleichbar mit Lowend Produkten(50 – 70 €)</a:t>
            </a:r>
          </a:p>
          <a:p>
            <a:r>
              <a:rPr lang="de-DE" dirty="0"/>
              <a:t>Relativ einfache Installation und Einrichtung </a:t>
            </a:r>
          </a:p>
          <a:p>
            <a:r>
              <a:rPr lang="de-DE" dirty="0"/>
              <a:t>Hoher Grad an Anpassbarkeit</a:t>
            </a:r>
          </a:p>
          <a:p>
            <a:r>
              <a:rPr lang="de-DE" dirty="0"/>
              <a:t>IR Scheinwerfer bei totaler Dunkelheit empfehlenswert</a:t>
            </a:r>
          </a:p>
          <a:p>
            <a:r>
              <a:rPr lang="de-DE" dirty="0"/>
              <a:t>Kauf oder Herstellen einer Hülle empfehlenswert aber nicht nötig</a:t>
            </a:r>
          </a:p>
        </p:txBody>
      </p:sp>
    </p:spTree>
    <p:extLst>
      <p:ext uri="{BB962C8B-B14F-4D97-AF65-F5344CB8AC3E}">
        <p14:creationId xmlns:p14="http://schemas.microsoft.com/office/powerpoint/2010/main" val="758659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r>
              <a:rPr lang="de-DE" sz="2400" dirty="0"/>
              <a:t>Performanz</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a:noFill/>
        </p:spPr>
        <p:txBody>
          <a:bodyPr>
            <a:noAutofit/>
          </a:bodyPr>
          <a:lstStyle/>
          <a:p>
            <a:r>
              <a:rPr lang="de-DE" dirty="0"/>
              <a:t>Problemlos auf beiden Pi Modellen</a:t>
            </a:r>
          </a:p>
          <a:p>
            <a:r>
              <a:rPr lang="de-DE" dirty="0"/>
              <a:t>Selten Abstürze von motioneyeOS</a:t>
            </a:r>
          </a:p>
          <a:p>
            <a:r>
              <a:rPr lang="de-DE" dirty="0"/>
              <a:t>Bessere Performanz von motioneye mit 128mb Grafikspeicher</a:t>
            </a:r>
          </a:p>
          <a:p>
            <a:r>
              <a:rPr lang="de-DE" dirty="0"/>
              <a:t>Errichte Bildraten von 15-25 FPS ausreichend für Bewegungserkennung</a:t>
            </a:r>
          </a:p>
        </p:txBody>
      </p:sp>
    </p:spTree>
    <p:extLst>
      <p:ext uri="{BB962C8B-B14F-4D97-AF65-F5344CB8AC3E}">
        <p14:creationId xmlns:p14="http://schemas.microsoft.com/office/powerpoint/2010/main" val="1719438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a16="http://schemas.microsoft.com/office/drawing/2014/main"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3"/>
          <a:stretch>
            <a:fillRect/>
          </a:stretch>
        </p:blipFill>
        <p:spPr>
          <a:xfrm>
            <a:off x="4030463" y="2321735"/>
            <a:ext cx="5013014" cy="3914925"/>
          </a:xfrm>
        </p:spPr>
      </p:pic>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819006"/>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445288"/>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dirty="0"/>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208768"/>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336471"/>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
        <p:nvSpPr>
          <p:cNvPr id="9" name="Rechteck 8">
            <a:extLst>
              <a:ext uri="{FF2B5EF4-FFF2-40B4-BE49-F238E27FC236}">
                <a16:creationId xmlns:a16="http://schemas.microsoft.com/office/drawing/2014/main" id="{D39DF13A-1879-4D30-8689-826A15AB3BE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spTree>
    <p:extLst>
      <p:ext uri="{BB962C8B-B14F-4D97-AF65-F5344CB8AC3E}">
        <p14:creationId xmlns:p14="http://schemas.microsoft.com/office/powerpoint/2010/main" val="707571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mAh</a:t>
            </a:r>
          </a:p>
          <a:p>
            <a:endParaRPr lang="de-DE" dirty="0"/>
          </a:p>
        </p:txBody>
      </p:sp>
      <p:pic>
        <p:nvPicPr>
          <p:cNvPr id="8" name="Inhaltsplatzhalter 12">
            <a:extLst>
              <a:ext uri="{FF2B5EF4-FFF2-40B4-BE49-F238E27FC236}">
                <a16:creationId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val="315927865"/>
                    </a:ext>
                  </a:extLst>
                </a:gridCol>
                <a:gridCol w="1548039">
                  <a:extLst>
                    <a:ext uri="{9D8B030D-6E8A-4147-A177-3AD203B41FA5}">
                      <a16:colId xmlns:a16="http://schemas.microsoft.com/office/drawing/2014/main" val="3827864307"/>
                    </a:ext>
                  </a:extLst>
                </a:gridCol>
                <a:gridCol w="1548039">
                  <a:extLst>
                    <a:ext uri="{9D8B030D-6E8A-4147-A177-3AD203B41FA5}">
                      <a16:colId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36,5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19,5</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3099818238"/>
                  </a:ext>
                </a:extLst>
              </a:tr>
              <a:tr h="406283">
                <a:tc>
                  <a:txBody>
                    <a:bodyPr/>
                    <a:lstStyle/>
                    <a:p>
                      <a:pPr algn="ctr" fontAlgn="b"/>
                      <a:r>
                        <a:rPr lang="de-DE" sz="1800" u="none" strike="noStrike" dirty="0">
                          <a:effectLst/>
                        </a:rPr>
                        <a:t>2</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437425061"/>
                  </a:ext>
                </a:extLst>
              </a:tr>
              <a:tr h="406283">
                <a:tc>
                  <a:txBody>
                    <a:bodyPr/>
                    <a:lstStyle/>
                    <a:p>
                      <a:pPr algn="ctr" fontAlgn="b"/>
                      <a:r>
                        <a:rPr lang="de-DE" sz="1800" u="none" strike="noStrike" dirty="0">
                          <a:effectLst/>
                        </a:rPr>
                        <a:t>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2917821609"/>
                  </a:ext>
                </a:extLst>
              </a:tr>
            </a:tbl>
          </a:graphicData>
        </a:graphic>
      </p:graphicFrame>
      <p:grpSp>
        <p:nvGrpSpPr>
          <p:cNvPr id="27" name="Gruppieren 26">
            <a:extLst>
              <a:ext uri="{FF2B5EF4-FFF2-40B4-BE49-F238E27FC236}">
                <a16:creationId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sp>
          <p:nvSpPr>
            <p:cNvPr id="7" name="Ellipse 6">
              <a:extLst>
                <a:ext uri="{FF2B5EF4-FFF2-40B4-BE49-F238E27FC236}">
                  <a16:creationId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nvGrpSpPr>
            <p:cNvPr id="16" name="Gruppieren 15">
              <a:extLst>
                <a:ext uri="{FF2B5EF4-FFF2-40B4-BE49-F238E27FC236}">
                  <a16:creationId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cxnSp>
              <p:nvCxnSpPr>
                <p:cNvPr id="9" name="Gerader Verbinder 8">
                  <a:extLst>
                    <a:ext uri="{FF2B5EF4-FFF2-40B4-BE49-F238E27FC236}">
                      <a16:creationId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cxnSp>
              <p:nvCxnSpPr>
                <p:cNvPr id="22" name="Gerader Verbinder 21">
                  <a:extLst>
                    <a:ext uri="{FF2B5EF4-FFF2-40B4-BE49-F238E27FC236}">
                      <a16:creationId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Ellipse 12">
            <a:extLst>
              <a:ext uri="{FF2B5EF4-FFF2-40B4-BE49-F238E27FC236}">
                <a16:creationId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2095279" y="3400236"/>
            <a:ext cx="6699805" cy="3253665"/>
          </a:xfrm>
        </p:spPr>
        <p:txBody>
          <a:bodyPr/>
          <a:lstStyle/>
          <a:p>
            <a:r>
              <a:rPr lang="de-DE" dirty="0"/>
              <a:t>Bewegungserkennung mit </a:t>
            </a:r>
            <a:br>
              <a:rPr lang="de-DE" dirty="0"/>
            </a:br>
            <a:r>
              <a:rPr lang="de-DE" dirty="0"/>
              <a:t>IR-Beleuchtung</a:t>
            </a:r>
          </a:p>
        </p:txBody>
      </p:sp>
      <p:pic>
        <p:nvPicPr>
          <p:cNvPr id="4" name="Grafik 3">
            <a:extLst>
              <a:ext uri="{FF2B5EF4-FFF2-40B4-BE49-F238E27FC236}">
                <a16:creationId xmlns:a16="http://schemas.microsoft.com/office/drawing/2014/main" id="{3A38A91C-0589-4EF3-B611-55B8604C4811}"/>
              </a:ext>
            </a:extLst>
          </p:cNvPr>
          <p:cNvPicPr>
            <a:picLocks noChangeAspect="1"/>
          </p:cNvPicPr>
          <p:nvPr/>
        </p:nvPicPr>
        <p:blipFill>
          <a:blip r:embed="rId3"/>
          <a:stretch>
            <a:fillRect/>
          </a:stretch>
        </p:blipFill>
        <p:spPr>
          <a:xfrm>
            <a:off x="1684497" y="204099"/>
            <a:ext cx="6809798" cy="5107349"/>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a16="http://schemas.microsoft.com/office/drawing/2014/main" id="{95545BF7-3E50-4970-8D04-8D2F68154B52}"/>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33556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3"/>
          <a:stretch>
            <a:fillRect/>
          </a:stretch>
        </p:blipFill>
        <p:spPr>
          <a:xfrm>
            <a:off x="4030463" y="2182844"/>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680115"/>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892323"/>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dirty="0"/>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069877"/>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197580"/>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a16="http://schemas.microsoft.com/office/drawing/2014/main"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a:sym typeface="Wingdings" panose="05000000000000000000" pitchFamily="2" charset="2"/>
              </a:rPr>
              <a:t>motioneyeOS</a:t>
            </a:r>
            <a:endParaRPr lang="de-DE" dirty="0"/>
          </a:p>
          <a:p>
            <a:r>
              <a:rPr lang="de-DE" dirty="0"/>
              <a:t>Mit GPIO, python und</a:t>
            </a:r>
            <a:br>
              <a:rPr lang="de-DE" dirty="0"/>
            </a:br>
            <a:r>
              <a:rPr lang="de-DE" dirty="0"/>
              <a:t>crontab</a:t>
            </a:r>
          </a:p>
          <a:p>
            <a:endParaRPr lang="de-DE" dirty="0"/>
          </a:p>
          <a:p>
            <a:r>
              <a:rPr lang="de-DE" dirty="0"/>
              <a:t>Skript auf github</a:t>
            </a:r>
          </a:p>
        </p:txBody>
      </p:sp>
      <p:pic>
        <p:nvPicPr>
          <p:cNvPr id="6" name="Grafik 5">
            <a:extLst>
              <a:ext uri="{FF2B5EF4-FFF2-40B4-BE49-F238E27FC236}">
                <a16:creationId xmlns:a16="http://schemas.microsoft.com/office/drawing/2014/main" id="{E80AD62A-B263-438F-8ADB-5BC4AD377287}"/>
              </a:ext>
            </a:extLst>
          </p:cNvPr>
          <p:cNvPicPr>
            <a:picLocks noChangeAspect="1"/>
          </p:cNvPicPr>
          <p:nvPr/>
        </p:nvPicPr>
        <p:blipFill rotWithShape="1">
          <a:blip r:embed="rId3"/>
          <a:srcRect r="43621" b="36898"/>
          <a:stretch/>
        </p:blipFill>
        <p:spPr>
          <a:xfrm>
            <a:off x="4646070" y="3982316"/>
            <a:ext cx="4393035" cy="2765725"/>
          </a:xfrm>
          <a:prstGeom prst="rect">
            <a:avLst/>
          </a:prstGeom>
        </p:spPr>
      </p:pic>
      <p:pic>
        <p:nvPicPr>
          <p:cNvPr id="8" name="Grafik 7">
            <a:extLst>
              <a:ext uri="{FF2B5EF4-FFF2-40B4-BE49-F238E27FC236}">
                <a16:creationId xmlns:a16="http://schemas.microsoft.com/office/drawing/2014/main"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BC9AF2-291C-4534-AD23-B919ED6F4D29}"/>
              </a:ext>
            </a:extLst>
          </p:cNvPr>
          <p:cNvSpPr>
            <a:spLocks noGrp="1"/>
          </p:cNvSpPr>
          <p:nvPr>
            <p:ph type="title"/>
          </p:nvPr>
        </p:nvSpPr>
        <p:spPr/>
        <p:txBody>
          <a:bodyPr/>
          <a:lstStyle/>
          <a:p>
            <a:r>
              <a:rPr lang="de-DE" dirty="0"/>
              <a:t>Amateur vs. Professionell</a:t>
            </a:r>
          </a:p>
        </p:txBody>
      </p:sp>
      <p:graphicFrame>
        <p:nvGraphicFramePr>
          <p:cNvPr id="2" name="Inhaltsplatzhalter 1"/>
          <p:cNvGraphicFramePr>
            <a:graphicFrameLocks noGrp="1"/>
          </p:cNvGraphicFramePr>
          <p:nvPr>
            <p:ph idx="1"/>
            <p:extLst>
              <p:ext uri="{D42A27DB-BD31-4B8C-83A1-F6EECF244321}">
                <p14:modId xmlns:p14="http://schemas.microsoft.com/office/powerpoint/2010/main" val="3414160085"/>
              </p:ext>
            </p:extLst>
          </p:nvPr>
        </p:nvGraphicFramePr>
        <p:xfrm>
          <a:off x="1696453" y="1854200"/>
          <a:ext cx="7168146" cy="4559300"/>
        </p:xfrm>
        <a:graphic>
          <a:graphicData uri="http://schemas.openxmlformats.org/drawingml/2006/table">
            <a:tbl>
              <a:tblPr firstRow="1" bandRow="1">
                <a:tableStyleId>{5C22544A-7EE6-4342-B048-85BDC9FD1C3A}</a:tableStyleId>
              </a:tblPr>
              <a:tblGrid>
                <a:gridCol w="1588168">
                  <a:extLst>
                    <a:ext uri="{9D8B030D-6E8A-4147-A177-3AD203B41FA5}">
                      <a16:colId xmlns:a16="http://schemas.microsoft.com/office/drawing/2014/main" val="20000"/>
                    </a:ext>
                  </a:extLst>
                </a:gridCol>
                <a:gridCol w="2715474">
                  <a:extLst>
                    <a:ext uri="{9D8B030D-6E8A-4147-A177-3AD203B41FA5}">
                      <a16:colId xmlns:a16="http://schemas.microsoft.com/office/drawing/2014/main" val="20001"/>
                    </a:ext>
                  </a:extLst>
                </a:gridCol>
                <a:gridCol w="2864504">
                  <a:extLst>
                    <a:ext uri="{9D8B030D-6E8A-4147-A177-3AD203B41FA5}">
                      <a16:colId xmlns:a16="http://schemas.microsoft.com/office/drawing/2014/main" val="20002"/>
                    </a:ext>
                  </a:extLst>
                </a:gridCol>
              </a:tblGrid>
              <a:tr h="643655">
                <a:tc>
                  <a:txBody>
                    <a:bodyPr/>
                    <a:lstStyle/>
                    <a:p>
                      <a:endParaRPr lang="de-DE" dirty="0"/>
                    </a:p>
                  </a:txBody>
                  <a:tcPr/>
                </a:tc>
                <a:tc>
                  <a:txBody>
                    <a:bodyPr/>
                    <a:lstStyle/>
                    <a:p>
                      <a:r>
                        <a:rPr lang="de-DE" dirty="0"/>
                        <a:t>Amateur</a:t>
                      </a:r>
                    </a:p>
                  </a:txBody>
                  <a:tcPr/>
                </a:tc>
                <a:tc>
                  <a:txBody>
                    <a:bodyPr/>
                    <a:lstStyle/>
                    <a:p>
                      <a:r>
                        <a:rPr lang="de-DE" dirty="0"/>
                        <a:t>Professionell</a:t>
                      </a:r>
                    </a:p>
                  </a:txBody>
                  <a:tcPr/>
                </a:tc>
                <a:extLst>
                  <a:ext uri="{0D108BD9-81ED-4DB2-BD59-A6C34878D82A}">
                    <a16:rowId xmlns:a16="http://schemas.microsoft.com/office/drawing/2014/main" val="10000"/>
                  </a:ext>
                </a:extLst>
              </a:tr>
              <a:tr h="1110967">
                <a:tc>
                  <a:txBody>
                    <a:bodyPr/>
                    <a:lstStyle/>
                    <a:p>
                      <a:r>
                        <a:rPr lang="de-DE" dirty="0"/>
                        <a:t>Funktionen</a:t>
                      </a:r>
                    </a:p>
                  </a:txBody>
                  <a:tcPr/>
                </a:tc>
                <a:tc>
                  <a:txBody>
                    <a:bodyPr/>
                    <a:lstStyle/>
                    <a:p>
                      <a:r>
                        <a:rPr lang="de-DE" dirty="0"/>
                        <a:t>Neigungssteuerung</a:t>
                      </a:r>
                    </a:p>
                    <a:p>
                      <a:r>
                        <a:rPr lang="de-DE" dirty="0"/>
                        <a:t>Eingebautes IR Licht</a:t>
                      </a:r>
                    </a:p>
                    <a:p>
                      <a:r>
                        <a:rPr lang="de-DE" dirty="0"/>
                        <a:t>Bewegungssensoren</a:t>
                      </a:r>
                    </a:p>
                  </a:txBody>
                  <a:tcPr/>
                </a:tc>
                <a:tc>
                  <a:txBody>
                    <a:bodyPr/>
                    <a:lstStyle/>
                    <a:p>
                      <a:r>
                        <a:rPr lang="de-DE" dirty="0"/>
                        <a:t>Besonders stabile Konstruktion</a:t>
                      </a:r>
                    </a:p>
                    <a:p>
                      <a:endParaRPr lang="de-DE" dirty="0"/>
                    </a:p>
                  </a:txBody>
                  <a:tcPr/>
                </a:tc>
                <a:extLst>
                  <a:ext uri="{0D108BD9-81ED-4DB2-BD59-A6C34878D82A}">
                    <a16:rowId xmlns:a16="http://schemas.microsoft.com/office/drawing/2014/main" val="10001"/>
                  </a:ext>
                </a:extLst>
              </a:tr>
              <a:tr h="404378">
                <a:tc>
                  <a:txBody>
                    <a:bodyPr/>
                    <a:lstStyle/>
                    <a:p>
                      <a:r>
                        <a:rPr lang="de-DE" dirty="0"/>
                        <a:t>Auflösung</a:t>
                      </a:r>
                    </a:p>
                  </a:txBody>
                  <a:tcPr/>
                </a:tc>
                <a:tc>
                  <a:txBody>
                    <a:bodyPr/>
                    <a:lstStyle/>
                    <a:p>
                      <a:r>
                        <a:rPr lang="de-DE" baseline="0" dirty="0"/>
                        <a:t>bis </a:t>
                      </a:r>
                      <a:r>
                        <a:rPr lang="de-DE" dirty="0"/>
                        <a:t>1080p</a:t>
                      </a:r>
                    </a:p>
                  </a:txBody>
                  <a:tcPr/>
                </a:tc>
                <a:tc>
                  <a:txBody>
                    <a:bodyPr/>
                    <a:lstStyle/>
                    <a:p>
                      <a:r>
                        <a:rPr lang="de-DE" dirty="0"/>
                        <a:t>bis 4K</a:t>
                      </a:r>
                    </a:p>
                  </a:txBody>
                  <a:tcPr/>
                </a:tc>
                <a:extLst>
                  <a:ext uri="{0D108BD9-81ED-4DB2-BD59-A6C34878D82A}">
                    <a16:rowId xmlns:a16="http://schemas.microsoft.com/office/drawing/2014/main" val="10002"/>
                  </a:ext>
                </a:extLst>
              </a:tr>
              <a:tr h="1955800">
                <a:tc>
                  <a:txBody>
                    <a:bodyPr/>
                    <a:lstStyle/>
                    <a:p>
                      <a:r>
                        <a:rPr lang="de-DE" dirty="0"/>
                        <a:t>Einbindung/ Konfiguration</a:t>
                      </a:r>
                    </a:p>
                  </a:txBody>
                  <a:tcPr/>
                </a:tc>
                <a:tc>
                  <a:txBody>
                    <a:bodyPr/>
                    <a:lstStyle/>
                    <a:p>
                      <a:r>
                        <a:rPr lang="de-DE" dirty="0"/>
                        <a:t>Kabellose Verbindung</a:t>
                      </a:r>
                    </a:p>
                    <a:p>
                      <a:r>
                        <a:rPr lang="de-DE" dirty="0"/>
                        <a:t>Eigene Apps</a:t>
                      </a:r>
                    </a:p>
                    <a:p>
                      <a:r>
                        <a:rPr lang="de-DE" dirty="0"/>
                        <a:t>Meist</a:t>
                      </a:r>
                      <a:r>
                        <a:rPr lang="de-DE" baseline="0" dirty="0"/>
                        <a:t> eigenes System</a:t>
                      </a:r>
                    </a:p>
                    <a:p>
                      <a:endParaRPr lang="de-DE" dirty="0"/>
                    </a:p>
                  </a:txBody>
                  <a:tcPr/>
                </a:tc>
                <a:tc>
                  <a:txBody>
                    <a:bodyPr/>
                    <a:lstStyle/>
                    <a:p>
                      <a:r>
                        <a:rPr lang="de-DE" dirty="0"/>
                        <a:t>Oft Kabelgebunden</a:t>
                      </a:r>
                    </a:p>
                  </a:txBody>
                  <a:tcPr/>
                </a:tc>
                <a:extLst>
                  <a:ext uri="{0D108BD9-81ED-4DB2-BD59-A6C34878D82A}">
                    <a16:rowId xmlns:a16="http://schemas.microsoft.com/office/drawing/2014/main" val="10003"/>
                  </a:ext>
                </a:extLst>
              </a:tr>
              <a:tr h="444500">
                <a:tc>
                  <a:txBody>
                    <a:bodyPr/>
                    <a:lstStyle/>
                    <a:p>
                      <a:r>
                        <a:rPr lang="de-DE" dirty="0"/>
                        <a:t>Preis</a:t>
                      </a:r>
                    </a:p>
                  </a:txBody>
                  <a:tcPr/>
                </a:tc>
                <a:tc>
                  <a:txBody>
                    <a:bodyPr/>
                    <a:lstStyle/>
                    <a:p>
                      <a:r>
                        <a:rPr lang="de-DE" dirty="0"/>
                        <a:t>50 -150 €</a:t>
                      </a:r>
                    </a:p>
                  </a:txBody>
                  <a:tcPr/>
                </a:tc>
                <a:tc>
                  <a:txBody>
                    <a:bodyPr/>
                    <a:lstStyle/>
                    <a:p>
                      <a:r>
                        <a:rPr lang="de-DE" dirty="0"/>
                        <a:t>&gt; 500 €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8598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177CD5-54CA-4D8C-8CBF-7422FE09B3BE}"/>
              </a:ext>
            </a:extLst>
          </p:cNvPr>
          <p:cNvSpPr>
            <a:spLocks noGrp="1"/>
          </p:cNvSpPr>
          <p:nvPr>
            <p:ph type="title"/>
          </p:nvPr>
        </p:nvSpPr>
        <p:spPr>
          <a:xfrm>
            <a:off x="982133" y="457201"/>
            <a:ext cx="6518262" cy="966485"/>
          </a:xfrm>
        </p:spPr>
        <p:txBody>
          <a:bodyPr/>
          <a:lstStyle/>
          <a:p>
            <a:r>
              <a:rPr lang="de-DE" dirty="0"/>
              <a:t>Medizin und Pflege</a:t>
            </a:r>
          </a:p>
        </p:txBody>
      </p:sp>
      <p:pic>
        <p:nvPicPr>
          <p:cNvPr id="3" name="Grafik 2">
            <a:extLst>
              <a:ext uri="{FF2B5EF4-FFF2-40B4-BE49-F238E27FC236}">
                <a16:creationId xmlns:a16="http://schemas.microsoft.com/office/drawing/2014/main" id="{BE93F23D-D7A7-436F-8C6C-68BC3E816C27}"/>
              </a:ext>
            </a:extLst>
          </p:cNvPr>
          <p:cNvPicPr>
            <a:picLocks noChangeAspect="1"/>
          </p:cNvPicPr>
          <p:nvPr/>
        </p:nvPicPr>
        <p:blipFill rotWithShape="1">
          <a:blip r:embed="rId3"/>
          <a:srcRect l="4657" b="12440"/>
          <a:stretch/>
        </p:blipFill>
        <p:spPr>
          <a:xfrm>
            <a:off x="5439846" y="1782501"/>
            <a:ext cx="3596230" cy="4953965"/>
          </a:xfrm>
          <a:prstGeom prst="rect">
            <a:avLst/>
          </a:prstGeom>
        </p:spPr>
      </p:pic>
      <p:pic>
        <p:nvPicPr>
          <p:cNvPr id="9" name="Grafik 8">
            <a:extLst>
              <a:ext uri="{FF2B5EF4-FFF2-40B4-BE49-F238E27FC236}">
                <a16:creationId xmlns:a16="http://schemas.microsoft.com/office/drawing/2014/main" id="{D6E29C6E-D5BB-426B-A4C3-B426CCA05651}"/>
              </a:ext>
            </a:extLst>
          </p:cNvPr>
          <p:cNvPicPr>
            <a:picLocks noChangeAspect="1"/>
          </p:cNvPicPr>
          <p:nvPr/>
        </p:nvPicPr>
        <p:blipFill rotWithShape="1">
          <a:blip r:embed="rId4"/>
          <a:srcRect r="16804" b="12514"/>
          <a:stretch/>
        </p:blipFill>
        <p:spPr>
          <a:xfrm>
            <a:off x="1414401" y="3115709"/>
            <a:ext cx="3921242" cy="2915758"/>
          </a:xfrm>
          <a:prstGeom prst="rect">
            <a:avLst/>
          </a:prstGeom>
        </p:spPr>
      </p:pic>
      <p:sp>
        <p:nvSpPr>
          <p:cNvPr id="10" name="Inhaltsplatzhalter 2">
            <a:extLst>
              <a:ext uri="{FF2B5EF4-FFF2-40B4-BE49-F238E27FC236}">
                <a16:creationId xmlns:a16="http://schemas.microsoft.com/office/drawing/2014/main" id="{36D4F6EE-5D3B-4BAB-A571-E6FB1A8F163F}"/>
              </a:ext>
            </a:extLst>
          </p:cNvPr>
          <p:cNvSpPr>
            <a:spLocks noGrp="1"/>
          </p:cNvSpPr>
          <p:nvPr>
            <p:ph idx="1"/>
          </p:nvPr>
        </p:nvSpPr>
        <p:spPr>
          <a:xfrm>
            <a:off x="842060" y="1319514"/>
            <a:ext cx="4794525" cy="1879823"/>
          </a:xfrm>
        </p:spPr>
        <p:txBody>
          <a:bodyPr/>
          <a:lstStyle/>
          <a:p>
            <a:r>
              <a:rPr lang="de-DE" dirty="0"/>
              <a:t>Bewegungsüberwachung bei Dementen mit Weglauftendenz oder zur Sturzerkennung</a:t>
            </a:r>
          </a:p>
        </p:txBody>
      </p:sp>
      <p:sp>
        <p:nvSpPr>
          <p:cNvPr id="6" name="Rechteck 5">
            <a:extLst>
              <a:ext uri="{FF2B5EF4-FFF2-40B4-BE49-F238E27FC236}">
                <a16:creationId xmlns:a16="http://schemas.microsoft.com/office/drawing/2014/main" id="{D9B2758E-18F6-4B6B-A3CC-7B6FA9109A23}"/>
              </a:ext>
            </a:extLst>
          </p:cNvPr>
          <p:cNvSpPr/>
          <p:nvPr/>
        </p:nvSpPr>
        <p:spPr>
          <a:xfrm>
            <a:off x="1357734" y="6031467"/>
            <a:ext cx="3977909" cy="738664"/>
          </a:xfrm>
          <a:prstGeom prst="rect">
            <a:avLst/>
          </a:prstGeom>
        </p:spPr>
        <p:txBody>
          <a:bodyPr wrap="square">
            <a:spAutoFit/>
          </a:bodyPr>
          <a:lstStyle/>
          <a:p>
            <a:pPr algn="r"/>
            <a:r>
              <a:rPr lang="de-DE" sz="1400" dirty="0"/>
              <a:t>Bilder: http://www.lwl.org/LWL/Soziales/</a:t>
            </a:r>
            <a:br>
              <a:rPr lang="de-DE" sz="1400" dirty="0"/>
            </a:br>
            <a:r>
              <a:rPr lang="de-DE" sz="1400" dirty="0"/>
              <a:t>Richtung-Inklusion/gesundheit</a:t>
            </a:r>
          </a:p>
          <a:p>
            <a:pPr algn="r"/>
            <a:r>
              <a:rPr lang="de-DE" sz="1400" dirty="0"/>
              <a:t>pflege-today.de/die-folgen-eines-sturzes</a:t>
            </a:r>
          </a:p>
        </p:txBody>
      </p:sp>
    </p:spTree>
    <p:extLst>
      <p:ext uri="{BB962C8B-B14F-4D97-AF65-F5344CB8AC3E}">
        <p14:creationId xmlns:p14="http://schemas.microsoft.com/office/powerpoint/2010/main" val="1075687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a:xfrm>
            <a:off x="982133" y="2025570"/>
            <a:ext cx="7704667" cy="3831220"/>
          </a:xfrm>
        </p:spPr>
        <p:txBody>
          <a:bodyPr/>
          <a:lstStyle/>
          <a:p>
            <a:r>
              <a:rPr lang="de-DE" dirty="0"/>
              <a:t>Meldung von Stillstand</a:t>
            </a:r>
            <a:br>
              <a:rPr lang="de-DE" dirty="0"/>
            </a:br>
            <a:r>
              <a:rPr lang="de-DE" dirty="0"/>
              <a:t>in der Produktion</a:t>
            </a:r>
          </a:p>
          <a:p>
            <a:endParaRPr lang="de-DE" dirty="0"/>
          </a:p>
          <a:p>
            <a:endParaRPr lang="de-DE" dirty="0"/>
          </a:p>
          <a:p>
            <a:endParaRPr lang="de-DE" dirty="0"/>
          </a:p>
          <a:p>
            <a:r>
              <a:rPr lang="de-DE" dirty="0"/>
              <a:t>Meldung unautorisierter </a:t>
            </a:r>
            <a:br>
              <a:rPr lang="de-DE" dirty="0"/>
            </a:br>
            <a:r>
              <a:rPr lang="de-DE" dirty="0"/>
              <a:t>Bewegung</a:t>
            </a:r>
          </a:p>
        </p:txBody>
      </p:sp>
      <p:pic>
        <p:nvPicPr>
          <p:cNvPr id="7" name="Grafik 6">
            <a:extLst>
              <a:ext uri="{FF2B5EF4-FFF2-40B4-BE49-F238E27FC236}">
                <a16:creationId xmlns:a16="http://schemas.microsoft.com/office/drawing/2014/main" id="{E9474C81-1623-4E2C-B19B-00F003FF5B7D}"/>
              </a:ext>
            </a:extLst>
          </p:cNvPr>
          <p:cNvPicPr>
            <a:picLocks noChangeAspect="1"/>
          </p:cNvPicPr>
          <p:nvPr/>
        </p:nvPicPr>
        <p:blipFill>
          <a:blip r:embed="rId3"/>
          <a:stretch>
            <a:fillRect/>
          </a:stretch>
        </p:blipFill>
        <p:spPr>
          <a:xfrm>
            <a:off x="5062023" y="1828800"/>
            <a:ext cx="3885700" cy="2958719"/>
          </a:xfrm>
          <a:prstGeom prst="rect">
            <a:avLst/>
          </a:prstGeom>
        </p:spPr>
      </p:pic>
      <p:sp>
        <p:nvSpPr>
          <p:cNvPr id="8" name="Rechteck 7">
            <a:extLst>
              <a:ext uri="{FF2B5EF4-FFF2-40B4-BE49-F238E27FC236}">
                <a16:creationId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id="{3F0F189B-2E84-4746-B92B-CDCE2487FE3E}"/>
              </a:ext>
            </a:extLst>
          </p:cNvPr>
          <p:cNvSpPr/>
          <p:nvPr/>
        </p:nvSpPr>
        <p:spPr>
          <a:xfrm>
            <a:off x="2530944" y="6159118"/>
            <a:ext cx="4082112" cy="523220"/>
          </a:xfrm>
          <a:prstGeom prst="rect">
            <a:avLst/>
          </a:prstGeom>
        </p:spPr>
        <p:txBody>
          <a:bodyPr wrap="square">
            <a:spAutoFit/>
          </a:bodyPr>
          <a:lstStyle/>
          <a:p>
            <a:r>
              <a:rPr lang="de-DE" sz="1400" dirty="0"/>
              <a:t>Videos: http://gph.is/1fkCQvU, https://youtu.be/VBIlVGVabww</a:t>
            </a:r>
          </a:p>
        </p:txBody>
      </p:sp>
      <p:pic>
        <p:nvPicPr>
          <p:cNvPr id="11" name="Grafik 10">
            <a:extLst>
              <a:ext uri="{FF2B5EF4-FFF2-40B4-BE49-F238E27FC236}">
                <a16:creationId xmlns:a16="http://schemas.microsoft.com/office/drawing/2014/main" id="{071AB98C-04A9-4E06-8A65-E36428FCBAC3}"/>
              </a:ext>
            </a:extLst>
          </p:cNvPr>
          <p:cNvPicPr>
            <a:picLocks noChangeAspect="1"/>
          </p:cNvPicPr>
          <p:nvPr/>
        </p:nvPicPr>
        <p:blipFill>
          <a:blip r:embed="rId4"/>
          <a:stretch>
            <a:fillRect/>
          </a:stretch>
        </p:blipFill>
        <p:spPr>
          <a:xfrm>
            <a:off x="5062022" y="4489039"/>
            <a:ext cx="3885701" cy="2187895"/>
          </a:xfrm>
          <a:prstGeom prst="rect">
            <a:avLst/>
          </a:prstGeom>
        </p:spPr>
      </p:pic>
    </p:spTree>
    <p:extLst>
      <p:ext uri="{BB962C8B-B14F-4D97-AF65-F5344CB8AC3E}">
        <p14:creationId xmlns:p14="http://schemas.microsoft.com/office/powerpoint/2010/main" val="3239652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a:xfrm>
            <a:off x="982133" y="2025570"/>
            <a:ext cx="7704667" cy="1689903"/>
          </a:xfrm>
        </p:spPr>
        <p:txBody>
          <a:bodyPr/>
          <a:lstStyle/>
          <a:p>
            <a:r>
              <a:rPr lang="de-DE" dirty="0"/>
              <a:t>Meldung unautorisierter Bewegung</a:t>
            </a:r>
          </a:p>
          <a:p>
            <a:r>
              <a:rPr lang="de-DE" dirty="0"/>
              <a:t>Zeitsteuerung von Motion</a:t>
            </a:r>
          </a:p>
        </p:txBody>
      </p:sp>
      <p:sp>
        <p:nvSpPr>
          <p:cNvPr id="8" name="Rechteck 7">
            <a:extLst>
              <a:ext uri="{FF2B5EF4-FFF2-40B4-BE49-F238E27FC236}">
                <a16:creationId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id="{3F0F189B-2E84-4746-B92B-CDCE2487FE3E}"/>
              </a:ext>
            </a:extLst>
          </p:cNvPr>
          <p:cNvSpPr/>
          <p:nvPr/>
        </p:nvSpPr>
        <p:spPr>
          <a:xfrm>
            <a:off x="2040923" y="6400799"/>
            <a:ext cx="4082112" cy="307777"/>
          </a:xfrm>
          <a:prstGeom prst="rect">
            <a:avLst/>
          </a:prstGeom>
        </p:spPr>
        <p:txBody>
          <a:bodyPr wrap="square">
            <a:spAutoFit/>
          </a:bodyPr>
          <a:lstStyle/>
          <a:p>
            <a:r>
              <a:rPr lang="de-DE" sz="1400" dirty="0"/>
              <a:t>Video: https://youtu.be/VBIlVGVabww</a:t>
            </a:r>
          </a:p>
        </p:txBody>
      </p:sp>
      <p:pic>
        <p:nvPicPr>
          <p:cNvPr id="11" name="Grafik 10">
            <a:extLst>
              <a:ext uri="{FF2B5EF4-FFF2-40B4-BE49-F238E27FC236}">
                <a16:creationId xmlns:a16="http://schemas.microsoft.com/office/drawing/2014/main" id="{071AB98C-04A9-4E06-8A65-E36428FCBAC3}"/>
              </a:ext>
            </a:extLst>
          </p:cNvPr>
          <p:cNvPicPr>
            <a:picLocks noChangeAspect="1"/>
          </p:cNvPicPr>
          <p:nvPr/>
        </p:nvPicPr>
        <p:blipFill>
          <a:blip r:embed="rId3"/>
          <a:stretch>
            <a:fillRect/>
          </a:stretch>
        </p:blipFill>
        <p:spPr>
          <a:xfrm>
            <a:off x="5062022" y="4489039"/>
            <a:ext cx="3885701" cy="2187895"/>
          </a:xfrm>
          <a:prstGeom prst="rect">
            <a:avLst/>
          </a:prstGeom>
        </p:spPr>
      </p:pic>
      <p:pic>
        <p:nvPicPr>
          <p:cNvPr id="4" name="Grafik 3">
            <a:extLst>
              <a:ext uri="{FF2B5EF4-FFF2-40B4-BE49-F238E27FC236}">
                <a16:creationId xmlns:a16="http://schemas.microsoft.com/office/drawing/2014/main" id="{B87518C2-8D3E-49BC-B412-91C15B57433A}"/>
              </a:ext>
            </a:extLst>
          </p:cNvPr>
          <p:cNvPicPr>
            <a:picLocks noChangeAspect="1"/>
          </p:cNvPicPr>
          <p:nvPr/>
        </p:nvPicPr>
        <p:blipFill rotWithShape="1">
          <a:blip r:embed="rId4"/>
          <a:srcRect l="22620"/>
          <a:stretch/>
        </p:blipFill>
        <p:spPr>
          <a:xfrm>
            <a:off x="979911" y="3525843"/>
            <a:ext cx="4082112" cy="2348542"/>
          </a:xfrm>
          <a:prstGeom prst="rect">
            <a:avLst/>
          </a:prstGeom>
        </p:spPr>
      </p:pic>
      <p:pic>
        <p:nvPicPr>
          <p:cNvPr id="10" name="Grafik 9">
            <a:extLst>
              <a:ext uri="{FF2B5EF4-FFF2-40B4-BE49-F238E27FC236}">
                <a16:creationId xmlns:a16="http://schemas.microsoft.com/office/drawing/2014/main" id="{2F3591E1-EDBD-417D-BAA0-FEF21093F5F4}"/>
              </a:ext>
            </a:extLst>
          </p:cNvPr>
          <p:cNvPicPr>
            <a:picLocks noChangeAspect="1"/>
          </p:cNvPicPr>
          <p:nvPr/>
        </p:nvPicPr>
        <p:blipFill rotWithShape="1">
          <a:blip r:embed="rId4"/>
          <a:srcRect r="89174" b="82422"/>
          <a:stretch/>
        </p:blipFill>
        <p:spPr>
          <a:xfrm>
            <a:off x="979911" y="3525843"/>
            <a:ext cx="571097" cy="412831"/>
          </a:xfrm>
          <a:prstGeom prst="rect">
            <a:avLst/>
          </a:prstGeom>
        </p:spPr>
      </p:pic>
    </p:spTree>
    <p:extLst>
      <p:ext uri="{BB962C8B-B14F-4D97-AF65-F5344CB8AC3E}">
        <p14:creationId xmlns:p14="http://schemas.microsoft.com/office/powerpoint/2010/main" val="3040520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2" name="Grafik 1">
            <a:extLst>
              <a:ext uri="{FF2B5EF4-FFF2-40B4-BE49-F238E27FC236}">
                <a16:creationId xmlns:a16="http://schemas.microsoft.com/office/drawing/2014/main" id="{80FD5AFA-1A8C-4C81-8522-4388289801EB}"/>
              </a:ext>
            </a:extLst>
          </p:cNvPr>
          <p:cNvPicPr>
            <a:picLocks noChangeAspect="1"/>
          </p:cNvPicPr>
          <p:nvPr/>
        </p:nvPicPr>
        <p:blipFill rotWithShape="1">
          <a:blip r:embed="rId3"/>
          <a:srcRect b="10359"/>
          <a:stretch/>
        </p:blipFill>
        <p:spPr>
          <a:xfrm>
            <a:off x="2445809" y="1917633"/>
            <a:ext cx="5824436" cy="4655696"/>
          </a:xfrm>
          <a:prstGeom prst="rect">
            <a:avLst/>
          </a:prstGeom>
        </p:spPr>
      </p:pic>
    </p:spTree>
    <p:extLst>
      <p:ext uri="{BB962C8B-B14F-4D97-AF65-F5344CB8AC3E}">
        <p14:creationId xmlns:p14="http://schemas.microsoft.com/office/powerpoint/2010/main" val="4254421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3" name="Grafik 2">
            <a:extLst>
              <a:ext uri="{FF2B5EF4-FFF2-40B4-BE49-F238E27FC236}">
                <a16:creationId xmlns:a16="http://schemas.microsoft.com/office/drawing/2014/main" id="{F10FC019-24D4-4FE4-9C25-DB545876EE74}"/>
              </a:ext>
            </a:extLst>
          </p:cNvPr>
          <p:cNvPicPr>
            <a:picLocks noChangeAspect="1"/>
          </p:cNvPicPr>
          <p:nvPr/>
        </p:nvPicPr>
        <p:blipFill>
          <a:blip r:embed="rId3"/>
          <a:stretch>
            <a:fillRect/>
          </a:stretch>
        </p:blipFill>
        <p:spPr>
          <a:xfrm>
            <a:off x="2094535" y="1975954"/>
            <a:ext cx="5880422" cy="4371009"/>
          </a:xfrm>
          <a:prstGeom prst="rect">
            <a:avLst/>
          </a:prstGeom>
        </p:spPr>
      </p:pic>
    </p:spTree>
    <p:extLst>
      <p:ext uri="{BB962C8B-B14F-4D97-AF65-F5344CB8AC3E}">
        <p14:creationId xmlns:p14="http://schemas.microsoft.com/office/powerpoint/2010/main" val="1365645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36117-4DC2-429D-8CF2-88B49BB83E41}"/>
              </a:ext>
            </a:extLst>
          </p:cNvPr>
          <p:cNvSpPr>
            <a:spLocks noGrp="1"/>
          </p:cNvSpPr>
          <p:nvPr>
            <p:ph type="title"/>
          </p:nvPr>
        </p:nvSpPr>
        <p:spPr/>
        <p:txBody>
          <a:bodyPr/>
          <a:lstStyle/>
          <a:p>
            <a:r>
              <a:rPr lang="de-DE" dirty="0"/>
              <a:t>Babyphone</a:t>
            </a:r>
          </a:p>
        </p:txBody>
      </p:sp>
      <p:pic>
        <p:nvPicPr>
          <p:cNvPr id="4" name="Grafik 3">
            <a:extLst>
              <a:ext uri="{FF2B5EF4-FFF2-40B4-BE49-F238E27FC236}">
                <a16:creationId xmlns:a16="http://schemas.microsoft.com/office/drawing/2014/main" id="{9138DEBB-A2B1-4B7F-8983-3521C7810A80}"/>
              </a:ext>
            </a:extLst>
          </p:cNvPr>
          <p:cNvPicPr>
            <a:picLocks noChangeAspect="1"/>
          </p:cNvPicPr>
          <p:nvPr/>
        </p:nvPicPr>
        <p:blipFill>
          <a:blip r:embed="rId3"/>
          <a:stretch>
            <a:fillRect/>
          </a:stretch>
        </p:blipFill>
        <p:spPr>
          <a:xfrm>
            <a:off x="2002420" y="1959399"/>
            <a:ext cx="6829063" cy="4502167"/>
          </a:xfrm>
          <a:prstGeom prst="rect">
            <a:avLst/>
          </a:prstGeom>
        </p:spPr>
      </p:pic>
      <p:sp>
        <p:nvSpPr>
          <p:cNvPr id="7" name="Rechteck 6">
            <a:extLst>
              <a:ext uri="{FF2B5EF4-FFF2-40B4-BE49-F238E27FC236}">
                <a16:creationId xmlns:a16="http://schemas.microsoft.com/office/drawing/2014/main" id="{F5CD8746-468F-4435-BEAE-B3BB48F2B2C2}"/>
              </a:ext>
            </a:extLst>
          </p:cNvPr>
          <p:cNvSpPr/>
          <p:nvPr/>
        </p:nvSpPr>
        <p:spPr>
          <a:xfrm>
            <a:off x="2530944" y="6400799"/>
            <a:ext cx="6300539" cy="523220"/>
          </a:xfrm>
          <a:prstGeom prst="rect">
            <a:avLst/>
          </a:prstGeom>
        </p:spPr>
        <p:txBody>
          <a:bodyPr wrap="square">
            <a:spAutoFit/>
          </a:bodyPr>
          <a:lstStyle/>
          <a:p>
            <a:r>
              <a:rPr lang="de-DE" sz="1400" dirty="0"/>
              <a:t>Bild: http://www.babymarkt.de/angelcare-babyphone-ac310-d-mit-video-ueberwachung-4-3lcd-display-a227392.html</a:t>
            </a:r>
          </a:p>
        </p:txBody>
      </p:sp>
    </p:spTree>
    <p:extLst>
      <p:ext uri="{BB962C8B-B14F-4D97-AF65-F5344CB8AC3E}">
        <p14:creationId xmlns:p14="http://schemas.microsoft.com/office/powerpoint/2010/main" val="452373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id="{9142B603-7D33-41F6-ABFD-9302112840D7}"/>
              </a:ext>
            </a:extLst>
          </p:cNvPr>
          <p:cNvSpPr>
            <a:spLocks noGrp="1"/>
          </p:cNvSpPr>
          <p:nvPr>
            <p:ph idx="1"/>
          </p:nvPr>
        </p:nvSpPr>
        <p:spPr>
          <a:xfrm>
            <a:off x="982133" y="2037145"/>
            <a:ext cx="7704667" cy="2382456"/>
          </a:xfrm>
        </p:spPr>
        <p:txBody>
          <a:bodyPr/>
          <a:lstStyle/>
          <a:p>
            <a:r>
              <a:rPr lang="de-DE" dirty="0"/>
              <a:t>USB-Soundkarte ( &lt;10€)</a:t>
            </a:r>
          </a:p>
          <a:p>
            <a:r>
              <a:rPr lang="de-DE" dirty="0"/>
              <a:t>Audio wiedergeben: </a:t>
            </a:r>
            <a:r>
              <a:rPr lang="de-DE" i="1" dirty="0"/>
              <a:t>aplay</a:t>
            </a:r>
          </a:p>
          <a:p>
            <a:r>
              <a:rPr lang="de-DE" dirty="0"/>
              <a:t>Audio aufnehmen: </a:t>
            </a:r>
            <a:r>
              <a:rPr lang="de-DE" i="1" dirty="0"/>
              <a:t>arecord</a:t>
            </a:r>
          </a:p>
          <a:p>
            <a:r>
              <a:rPr lang="de-DE" dirty="0"/>
              <a:t>Geräuscherkennung von Mornati</a:t>
            </a:r>
          </a:p>
        </p:txBody>
      </p:sp>
      <p:pic>
        <p:nvPicPr>
          <p:cNvPr id="3" name="Grafik 2">
            <a:extLst>
              <a:ext uri="{FF2B5EF4-FFF2-40B4-BE49-F238E27FC236}">
                <a16:creationId xmlns:a16="http://schemas.microsoft.com/office/drawing/2014/main" id="{FD6D687F-4A7B-4BBC-8310-086486B7C324}"/>
              </a:ext>
            </a:extLst>
          </p:cNvPr>
          <p:cNvPicPr>
            <a:picLocks noChangeAspect="1"/>
          </p:cNvPicPr>
          <p:nvPr/>
        </p:nvPicPr>
        <p:blipFill rotWithShape="1">
          <a:blip r:embed="rId3"/>
          <a:srcRect l="15798" r="29058"/>
          <a:stretch/>
        </p:blipFill>
        <p:spPr>
          <a:xfrm rot="5400000">
            <a:off x="2482718" y="3745795"/>
            <a:ext cx="1475782" cy="3568029"/>
          </a:xfrm>
          <a:prstGeom prst="rect">
            <a:avLst/>
          </a:prstGeom>
        </p:spPr>
      </p:pic>
      <p:pic>
        <p:nvPicPr>
          <p:cNvPr id="7" name="Grafik 6">
            <a:extLst>
              <a:ext uri="{FF2B5EF4-FFF2-40B4-BE49-F238E27FC236}">
                <a16:creationId xmlns:a16="http://schemas.microsoft.com/office/drawing/2014/main" id="{F02CB236-8B56-4B1E-BB84-9507C7DB2CA2}"/>
              </a:ext>
            </a:extLst>
          </p:cNvPr>
          <p:cNvPicPr>
            <a:picLocks noChangeAspect="1"/>
          </p:cNvPicPr>
          <p:nvPr/>
        </p:nvPicPr>
        <p:blipFill rotWithShape="1">
          <a:blip r:embed="rId4"/>
          <a:srcRect l="-276" t="4213" r="43963" b="15380"/>
          <a:stretch/>
        </p:blipFill>
        <p:spPr>
          <a:xfrm>
            <a:off x="5717893" y="4212442"/>
            <a:ext cx="3125165" cy="2509920"/>
          </a:xfrm>
          <a:prstGeom prst="rect">
            <a:avLst/>
          </a:prstGeom>
        </p:spPr>
      </p:pic>
    </p:spTree>
    <p:extLst>
      <p:ext uri="{BB962C8B-B14F-4D97-AF65-F5344CB8AC3E}">
        <p14:creationId xmlns:p14="http://schemas.microsoft.com/office/powerpoint/2010/main" val="114964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24BE6C-5526-464A-ADC9-575256A62CDE}"/>
              </a:ext>
            </a:extLst>
          </p:cNvPr>
          <p:cNvSpPr>
            <a:spLocks noGrp="1"/>
          </p:cNvSpPr>
          <p:nvPr>
            <p:ph type="title"/>
          </p:nvPr>
        </p:nvSpPr>
        <p:spPr>
          <a:xfrm>
            <a:off x="982133" y="457201"/>
            <a:ext cx="7704667" cy="1202566"/>
          </a:xfrm>
        </p:spPr>
        <p:txBody>
          <a:bodyPr/>
          <a:lstStyle/>
          <a:p>
            <a:r>
              <a:rPr lang="de-DE" dirty="0"/>
              <a:t>Temperaturmessung</a:t>
            </a:r>
          </a:p>
        </p:txBody>
      </p:sp>
      <p:sp>
        <p:nvSpPr>
          <p:cNvPr id="3" name="Inhaltsplatzhalter 2">
            <a:extLst>
              <a:ext uri="{FF2B5EF4-FFF2-40B4-BE49-F238E27FC236}">
                <a16:creationId xmlns:a16="http://schemas.microsoft.com/office/drawing/2014/main" id="{C0657664-DA6F-4696-B34B-69A3D0382B3B}"/>
              </a:ext>
            </a:extLst>
          </p:cNvPr>
          <p:cNvSpPr>
            <a:spLocks noGrp="1"/>
          </p:cNvSpPr>
          <p:nvPr>
            <p:ph idx="1"/>
          </p:nvPr>
        </p:nvSpPr>
        <p:spPr>
          <a:xfrm>
            <a:off x="982133" y="4143737"/>
            <a:ext cx="7704667" cy="1856078"/>
          </a:xfrm>
        </p:spPr>
        <p:txBody>
          <a:bodyPr/>
          <a:lstStyle/>
          <a:p>
            <a:r>
              <a:rPr lang="de-DE" dirty="0"/>
              <a:t>Temperatur- / Feuchtigkeitssensor ( &lt; 7 €)</a:t>
            </a:r>
          </a:p>
          <a:p>
            <a:r>
              <a:rPr lang="de-DE" dirty="0"/>
              <a:t>Temperatur-Bereich: -40 ~ 80 ℃ </a:t>
            </a:r>
          </a:p>
          <a:p>
            <a:r>
              <a:rPr lang="de-DE" dirty="0"/>
              <a:t>Vorgefertigte Pakete zur Temperaturüberwachung</a:t>
            </a:r>
          </a:p>
        </p:txBody>
      </p:sp>
      <p:pic>
        <p:nvPicPr>
          <p:cNvPr id="7" name="Grafik 6">
            <a:extLst>
              <a:ext uri="{FF2B5EF4-FFF2-40B4-BE49-F238E27FC236}">
                <a16:creationId xmlns:a16="http://schemas.microsoft.com/office/drawing/2014/main" id="{0080D9A3-F536-4DFF-A626-E172C4A33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810" l="4096" r="89810">
                        <a14:foregroundMark x1="7592" y1="48252" x2="7592" y2="48252"/>
                        <a14:foregroundMark x1="4096" y1="46753" x2="4096" y2="46753"/>
                      </a14:backgroundRemoval>
                    </a14:imgEffect>
                  </a14:imgLayer>
                </a14:imgProps>
              </a:ext>
            </a:extLst>
          </a:blip>
          <a:stretch>
            <a:fillRect/>
          </a:stretch>
        </p:blipFill>
        <p:spPr>
          <a:xfrm rot="2434024">
            <a:off x="1058261" y="1248199"/>
            <a:ext cx="2932127" cy="2932127"/>
          </a:xfrm>
          <a:prstGeom prst="rect">
            <a:avLst/>
          </a:prstGeom>
          <a:effectLst>
            <a:outerShdw blurRad="50800" dist="38100" dir="8100000" algn="tr" rotWithShape="0">
              <a:prstClr val="black">
                <a:alpha val="40000"/>
              </a:prstClr>
            </a:outerShdw>
          </a:effectLst>
        </p:spPr>
      </p:pic>
      <p:sp>
        <p:nvSpPr>
          <p:cNvPr id="8" name="Rechteck 7">
            <a:extLst>
              <a:ext uri="{FF2B5EF4-FFF2-40B4-BE49-F238E27FC236}">
                <a16:creationId xmlns:a16="http://schemas.microsoft.com/office/drawing/2014/main" id="{390815CB-1980-4F25-9996-A813F0666774}"/>
              </a:ext>
            </a:extLst>
          </p:cNvPr>
          <p:cNvSpPr/>
          <p:nvPr/>
        </p:nvSpPr>
        <p:spPr>
          <a:xfrm>
            <a:off x="2048719" y="6285462"/>
            <a:ext cx="7886434" cy="738664"/>
          </a:xfrm>
          <a:prstGeom prst="rect">
            <a:avLst/>
          </a:prstGeom>
        </p:spPr>
        <p:txBody>
          <a:bodyPr wrap="square">
            <a:spAutoFit/>
          </a:bodyPr>
          <a:lstStyle/>
          <a:p>
            <a:r>
              <a:rPr lang="de-DE" sz="1400" dirty="0"/>
              <a:t>Bilder: https://www.amazon.de/AM2302-digitaler-Messung-Feuchtigkeit-Temperatur</a:t>
            </a:r>
          </a:p>
          <a:p>
            <a:r>
              <a:rPr lang="de-DE" sz="1400" dirty="0"/>
              <a:t>https://tutorials-raspberrypi.de/raspberry-pi-luftfeuchtigkeit-temperatur-messen-dht11-dht22 </a:t>
            </a:r>
          </a:p>
          <a:p>
            <a:r>
              <a:rPr lang="de-DE" sz="1400" dirty="0"/>
              <a:t> </a:t>
            </a:r>
          </a:p>
        </p:txBody>
      </p:sp>
      <p:pic>
        <p:nvPicPr>
          <p:cNvPr id="10" name="Grafik 9">
            <a:extLst>
              <a:ext uri="{FF2B5EF4-FFF2-40B4-BE49-F238E27FC236}">
                <a16:creationId xmlns:a16="http://schemas.microsoft.com/office/drawing/2014/main" id="{B8301176-52BC-4819-A6A2-863E94E6EFEF}"/>
              </a:ext>
            </a:extLst>
          </p:cNvPr>
          <p:cNvPicPr>
            <a:picLocks noChangeAspect="1"/>
          </p:cNvPicPr>
          <p:nvPr/>
        </p:nvPicPr>
        <p:blipFill rotWithShape="1">
          <a:blip r:embed="rId5"/>
          <a:srcRect l="5568" t="30887" r="49767"/>
          <a:stretch/>
        </p:blipFill>
        <p:spPr>
          <a:xfrm>
            <a:off x="5161669" y="1527055"/>
            <a:ext cx="3525131" cy="2445560"/>
          </a:xfrm>
          <a:prstGeom prst="rect">
            <a:avLst/>
          </a:prstGeom>
        </p:spPr>
      </p:pic>
    </p:spTree>
    <p:extLst>
      <p:ext uri="{BB962C8B-B14F-4D97-AF65-F5344CB8AC3E}">
        <p14:creationId xmlns:p14="http://schemas.microsoft.com/office/powerpoint/2010/main" val="2994587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a:xfrm>
            <a:off x="982133" y="1655180"/>
            <a:ext cx="7704667" cy="3298785"/>
          </a:xfrm>
        </p:spPr>
        <p:txBody>
          <a:bodyPr/>
          <a:lstStyle/>
          <a:p>
            <a:r>
              <a:rPr lang="de-DE" dirty="0">
                <a:sym typeface="Wingdings" panose="05000000000000000000" pitchFamily="2" charset="2"/>
              </a:rPr>
              <a:t>Idee: Wild- / Vogelhauskamera ohne Kabel</a:t>
            </a:r>
          </a:p>
          <a:p>
            <a:r>
              <a:rPr lang="de-DE" dirty="0"/>
              <a:t>Powerbank 13 000 mAh ( 30€ )</a:t>
            </a:r>
          </a:p>
          <a:p>
            <a:endParaRPr lang="de-DE" dirty="0"/>
          </a:p>
        </p:txBody>
      </p:sp>
      <p:sp>
        <p:nvSpPr>
          <p:cNvPr id="4" name="Rechteck 3">
            <a:extLst>
              <a:ext uri="{FF2B5EF4-FFF2-40B4-BE49-F238E27FC236}">
                <a16:creationId xmlns:a16="http://schemas.microsoft.com/office/drawing/2014/main" id="{71405501-A3E4-4692-9F2C-1A7500AC92A9}"/>
              </a:ext>
            </a:extLst>
          </p:cNvPr>
          <p:cNvSpPr/>
          <p:nvPr/>
        </p:nvSpPr>
        <p:spPr>
          <a:xfrm>
            <a:off x="4479403" y="6151944"/>
            <a:ext cx="4409954" cy="307777"/>
          </a:xfrm>
          <a:prstGeom prst="rect">
            <a:avLst/>
          </a:prstGeom>
        </p:spPr>
        <p:txBody>
          <a:bodyPr wrap="square">
            <a:spAutoFit/>
          </a:bodyPr>
          <a:lstStyle/>
          <a:p>
            <a:r>
              <a:rPr lang="de-DE" sz="1400" dirty="0"/>
              <a:t>Video: https://youtu.be/R3xe46DCxcY, 24.03.2018 </a:t>
            </a:r>
          </a:p>
        </p:txBody>
      </p:sp>
      <p:pic>
        <p:nvPicPr>
          <p:cNvPr id="6" name="Grafik 5">
            <a:extLst>
              <a:ext uri="{FF2B5EF4-FFF2-40B4-BE49-F238E27FC236}">
                <a16:creationId xmlns:a16="http://schemas.microsoft.com/office/drawing/2014/main" id="{D35E46C0-A105-40E5-B284-4B97286D0FD0}"/>
              </a:ext>
            </a:extLst>
          </p:cNvPr>
          <p:cNvPicPr>
            <a:picLocks noChangeAspect="1"/>
          </p:cNvPicPr>
          <p:nvPr/>
        </p:nvPicPr>
        <p:blipFill>
          <a:blip r:embed="rId3"/>
          <a:stretch>
            <a:fillRect/>
          </a:stretch>
        </p:blipFill>
        <p:spPr>
          <a:xfrm>
            <a:off x="4572000" y="3770694"/>
            <a:ext cx="4229100" cy="2381250"/>
          </a:xfrm>
          <a:prstGeom prst="rect">
            <a:avLst/>
          </a:prstGeom>
        </p:spPr>
      </p:pic>
    </p:spTree>
    <p:extLst>
      <p:ext uri="{BB962C8B-B14F-4D97-AF65-F5344CB8AC3E}">
        <p14:creationId xmlns:p14="http://schemas.microsoft.com/office/powerpoint/2010/main" val="4108902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9D88B05-EBF9-4D99-8735-C05643920F33}"/>
              </a:ext>
            </a:extLst>
          </p:cNvPr>
          <p:cNvSpPr>
            <a:spLocks noGrp="1"/>
          </p:cNvSpPr>
          <p:nvPr>
            <p:ph idx="1"/>
          </p:nvPr>
        </p:nvSpPr>
        <p:spPr>
          <a:xfrm>
            <a:off x="2585227" y="5345828"/>
            <a:ext cx="4708454" cy="1274571"/>
          </a:xfrm>
        </p:spPr>
        <p:txBody>
          <a:bodyPr>
            <a:normAutofit/>
          </a:bodyPr>
          <a:lstStyle/>
          <a:p>
            <a:pPr marL="0" indent="0">
              <a:buNone/>
            </a:pPr>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id="{CB20772E-AB89-4ED4-8497-9F1F6A8A63B7}"/>
              </a:ext>
            </a:extLst>
          </p:cNvPr>
          <p:cNvPicPr>
            <a:picLocks noChangeAspect="1"/>
          </p:cNvPicPr>
          <p:nvPr/>
        </p:nvPicPr>
        <p:blipFill>
          <a:blip r:embed="rId3"/>
          <a:stretch>
            <a:fillRect/>
          </a:stretch>
        </p:blipFill>
        <p:spPr>
          <a:xfrm>
            <a:off x="2394173" y="2081877"/>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id="{6C258980-CB60-4A3F-96EE-A03F5E48CB26}"/>
              </a:ext>
            </a:extLst>
          </p:cNvPr>
          <p:cNvPicPr>
            <a:picLocks noChangeAspect="1"/>
          </p:cNvPicPr>
          <p:nvPr/>
        </p:nvPicPr>
        <p:blipFill>
          <a:blip r:embed="rId4"/>
          <a:stretch>
            <a:fillRect/>
          </a:stretch>
        </p:blipFill>
        <p:spPr>
          <a:xfrm>
            <a:off x="2000761" y="4512342"/>
            <a:ext cx="5495278" cy="1175259"/>
          </a:xfrm>
          <a:prstGeom prst="rect">
            <a:avLst/>
          </a:prstGeom>
        </p:spPr>
      </p:pic>
      <p:sp>
        <p:nvSpPr>
          <p:cNvPr id="8" name="Ellipse 7">
            <a:extLst>
              <a:ext uri="{FF2B5EF4-FFF2-40B4-BE49-F238E27FC236}">
                <a16:creationId xmlns:a16="http://schemas.microsoft.com/office/drawing/2014/main" id="{10A39DF5-5A35-49F7-B792-1200EEA7A35D}"/>
              </a:ext>
            </a:extLst>
          </p:cNvPr>
          <p:cNvSpPr/>
          <p:nvPr/>
        </p:nvSpPr>
        <p:spPr>
          <a:xfrm>
            <a:off x="3922776" y="53898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440212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06061-6744-44F4-9B24-A3CAD4E2CEBC}"/>
              </a:ext>
            </a:extLst>
          </p:cNvPr>
          <p:cNvSpPr>
            <a:spLocks noGrp="1"/>
          </p:cNvSpPr>
          <p:nvPr>
            <p:ph type="title"/>
          </p:nvPr>
        </p:nvSpPr>
        <p:spPr/>
        <p:txBody>
          <a:bodyPr/>
          <a:lstStyle/>
          <a:p>
            <a:endParaRPr lang="de-DE" dirty="0"/>
          </a:p>
        </p:txBody>
      </p:sp>
      <p:pic>
        <p:nvPicPr>
          <p:cNvPr id="6" name="Grafik 5">
            <a:extLst>
              <a:ext uri="{FF2B5EF4-FFF2-40B4-BE49-F238E27FC236}">
                <a16:creationId xmlns:a16="http://schemas.microsoft.com/office/drawing/2014/main" id="{5BBBA71F-717F-49B0-9E39-981425401A9E}"/>
              </a:ext>
            </a:extLst>
          </p:cNvPr>
          <p:cNvPicPr>
            <a:picLocks noChangeAspect="1"/>
          </p:cNvPicPr>
          <p:nvPr/>
        </p:nvPicPr>
        <p:blipFill>
          <a:blip r:embed="rId3"/>
          <a:stretch>
            <a:fillRect/>
          </a:stretch>
        </p:blipFill>
        <p:spPr>
          <a:xfrm>
            <a:off x="1484681" y="4223771"/>
            <a:ext cx="2527626" cy="2517649"/>
          </a:xfrm>
          <a:prstGeom prst="rect">
            <a:avLst/>
          </a:prstGeom>
        </p:spPr>
      </p:pic>
      <p:pic>
        <p:nvPicPr>
          <p:cNvPr id="9" name="Inhaltsplatzhalter 8"/>
          <p:cNvPicPr>
            <a:picLocks noGrp="1" noChangeAspect="1"/>
          </p:cNvPicPr>
          <p:nvPr>
            <p:ph idx="1"/>
          </p:nvPr>
        </p:nvPicPr>
        <p:blipFill rotWithShape="1">
          <a:blip r:embed="rId4">
            <a:extLst>
              <a:ext uri="{28A0092B-C50C-407E-A947-70E740481C1C}">
                <a14:useLocalDpi xmlns:a14="http://schemas.microsoft.com/office/drawing/2010/main" val="0"/>
              </a:ext>
            </a:extLst>
          </a:blip>
          <a:srcRect r="87508"/>
          <a:stretch/>
        </p:blipFill>
        <p:spPr>
          <a:xfrm>
            <a:off x="6353531" y="578688"/>
            <a:ext cx="950635" cy="5608608"/>
          </a:xfrm>
        </p:spPr>
      </p:pic>
      <p:pic>
        <p:nvPicPr>
          <p:cNvPr id="4" name="Grafik 3" descr="Angebot 14.03.18">
            <a:extLst>
              <a:ext uri="{FF2B5EF4-FFF2-40B4-BE49-F238E27FC236}">
                <a16:creationId xmlns:a16="http://schemas.microsoft.com/office/drawing/2014/main" id="{CC42B3EF-BA2A-4031-B654-7655FBE2D505}"/>
              </a:ext>
            </a:extLst>
          </p:cNvPr>
          <p:cNvPicPr>
            <a:picLocks noChangeAspect="1"/>
          </p:cNvPicPr>
          <p:nvPr/>
        </p:nvPicPr>
        <p:blipFill>
          <a:blip r:embed="rId5"/>
          <a:stretch>
            <a:fillRect/>
          </a:stretch>
        </p:blipFill>
        <p:spPr>
          <a:xfrm>
            <a:off x="1482352" y="314325"/>
            <a:ext cx="2111801" cy="4086115"/>
          </a:xfrm>
          <a:prstGeom prst="rect">
            <a:avLst/>
          </a:prstGeom>
        </p:spPr>
      </p:pic>
      <p:pic>
        <p:nvPicPr>
          <p:cNvPr id="7" name="Grafik 6">
            <a:extLst>
              <a:ext uri="{FF2B5EF4-FFF2-40B4-BE49-F238E27FC236}">
                <a16:creationId xmlns:a16="http://schemas.microsoft.com/office/drawing/2014/main" id="{A24E2AC2-65F7-419A-A86B-B104426DBBEA}"/>
              </a:ext>
            </a:extLst>
          </p:cNvPr>
          <p:cNvPicPr>
            <a:picLocks noChangeAspect="1"/>
          </p:cNvPicPr>
          <p:nvPr/>
        </p:nvPicPr>
        <p:blipFill>
          <a:blip r:embed="rId6"/>
          <a:stretch>
            <a:fillRect/>
          </a:stretch>
        </p:blipFill>
        <p:spPr>
          <a:xfrm>
            <a:off x="3579729" y="314325"/>
            <a:ext cx="1940282" cy="6438900"/>
          </a:xfrm>
          <a:prstGeom prst="rect">
            <a:avLst/>
          </a:prstGeom>
        </p:spPr>
      </p:pic>
      <p:pic>
        <p:nvPicPr>
          <p:cNvPr id="10" name="Inhaltsplatzhalter 8"/>
          <p:cNvPicPr>
            <a:picLocks noChangeAspect="1"/>
          </p:cNvPicPr>
          <p:nvPr/>
        </p:nvPicPr>
        <p:blipFill rotWithShape="1">
          <a:blip r:embed="rId4">
            <a:extLst>
              <a:ext uri="{28A0092B-C50C-407E-A947-70E740481C1C}">
                <a14:useLocalDpi xmlns:a14="http://schemas.microsoft.com/office/drawing/2010/main" val="0"/>
              </a:ext>
            </a:extLst>
          </a:blip>
          <a:srcRect l="81773"/>
          <a:stretch/>
        </p:blipFill>
        <p:spPr>
          <a:xfrm>
            <a:off x="7304166" y="578688"/>
            <a:ext cx="1387088" cy="5608608"/>
          </a:xfrm>
          <a:prstGeom prst="rect">
            <a:avLst/>
          </a:prstGeom>
        </p:spPr>
      </p:pic>
      <p:sp>
        <p:nvSpPr>
          <p:cNvPr id="11" name="Textfeld 10"/>
          <p:cNvSpPr txBox="1"/>
          <p:nvPr/>
        </p:nvSpPr>
        <p:spPr>
          <a:xfrm>
            <a:off x="6422832" y="6181199"/>
            <a:ext cx="1206694" cy="276999"/>
          </a:xfrm>
          <a:prstGeom prst="rect">
            <a:avLst/>
          </a:prstGeom>
          <a:noFill/>
        </p:spPr>
        <p:txBody>
          <a:bodyPr wrap="square" rtlCol="0">
            <a:spAutoFit/>
          </a:bodyPr>
          <a:lstStyle/>
          <a:p>
            <a:r>
              <a:rPr lang="de-DE" sz="1200" dirty="0"/>
              <a:t>www.conrad.de</a:t>
            </a:r>
          </a:p>
        </p:txBody>
      </p:sp>
    </p:spTree>
    <p:extLst>
      <p:ext uri="{BB962C8B-B14F-4D97-AF65-F5344CB8AC3E}">
        <p14:creationId xmlns:p14="http://schemas.microsoft.com/office/powerpoint/2010/main" val="2115889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a:xfrm>
            <a:off x="982133" y="2071868"/>
            <a:ext cx="7704667" cy="2430684"/>
          </a:xfrm>
        </p:spPr>
        <p:txBody>
          <a:bodyPr/>
          <a:lstStyle/>
          <a:p>
            <a:r>
              <a:rPr lang="de-DE" dirty="0"/>
              <a:t>Bei 230 mA: theoretisch &gt;50h Videoaufnahme mit Pi zero</a:t>
            </a:r>
          </a:p>
          <a:p>
            <a:r>
              <a:rPr lang="de-DE" dirty="0"/>
              <a:t>Zugriff auf Daten über adhoc - Netzwerk oder mobile Datenverbindung</a:t>
            </a:r>
          </a:p>
          <a:p>
            <a:endParaRPr lang="de-DE" dirty="0"/>
          </a:p>
        </p:txBody>
      </p:sp>
      <p:sp>
        <p:nvSpPr>
          <p:cNvPr id="4" name="Rechteck 3">
            <a:extLst>
              <a:ext uri="{FF2B5EF4-FFF2-40B4-BE49-F238E27FC236}">
                <a16:creationId xmlns:a16="http://schemas.microsoft.com/office/drawing/2014/main" id="{1C7D54BE-DCBD-4DBA-B5CD-2348A7D3738F}"/>
              </a:ext>
            </a:extLst>
          </p:cNvPr>
          <p:cNvSpPr/>
          <p:nvPr/>
        </p:nvSpPr>
        <p:spPr>
          <a:xfrm>
            <a:off x="4728259" y="6139189"/>
            <a:ext cx="4415741" cy="523220"/>
          </a:xfrm>
          <a:prstGeom prst="rect">
            <a:avLst/>
          </a:prstGeom>
        </p:spPr>
        <p:txBody>
          <a:bodyPr wrap="square">
            <a:spAutoFit/>
          </a:bodyPr>
          <a:lstStyle/>
          <a:p>
            <a:r>
              <a:rPr lang="de-DE" sz="1400" dirty="0"/>
              <a:t>Bild: http://albert-david.blogspot.de/2016/09/rbox-raspberry-pi-zero-usb-3g-internet.html, 6.5.18</a:t>
            </a:r>
          </a:p>
        </p:txBody>
      </p:sp>
      <p:pic>
        <p:nvPicPr>
          <p:cNvPr id="6" name="Grafik 5">
            <a:extLst>
              <a:ext uri="{FF2B5EF4-FFF2-40B4-BE49-F238E27FC236}">
                <a16:creationId xmlns:a16="http://schemas.microsoft.com/office/drawing/2014/main" id="{CA0A9399-1A11-49CE-9736-F06CEE05A802}"/>
              </a:ext>
            </a:extLst>
          </p:cNvPr>
          <p:cNvPicPr>
            <a:picLocks noChangeAspect="1"/>
          </p:cNvPicPr>
          <p:nvPr/>
        </p:nvPicPr>
        <p:blipFill rotWithShape="1">
          <a:blip r:embed="rId3"/>
          <a:srcRect l="19515" t="13338" r="15562" b="23268"/>
          <a:stretch/>
        </p:blipFill>
        <p:spPr>
          <a:xfrm>
            <a:off x="636605" y="4102122"/>
            <a:ext cx="3935395" cy="2560287"/>
          </a:xfrm>
          <a:prstGeom prst="rect">
            <a:avLst/>
          </a:prstGeom>
        </p:spPr>
      </p:pic>
    </p:spTree>
    <p:extLst>
      <p:ext uri="{BB962C8B-B14F-4D97-AF65-F5344CB8AC3E}">
        <p14:creationId xmlns:p14="http://schemas.microsoft.com/office/powerpoint/2010/main" val="3977960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D9689-86CA-48BE-A1BF-16F0258415BB}"/>
              </a:ext>
            </a:extLst>
          </p:cNvPr>
          <p:cNvSpPr>
            <a:spLocks noGrp="1"/>
          </p:cNvSpPr>
          <p:nvPr>
            <p:ph type="title"/>
          </p:nvPr>
        </p:nvSpPr>
        <p:spPr>
          <a:xfrm>
            <a:off x="982133" y="457201"/>
            <a:ext cx="7704667" cy="1571070"/>
          </a:xfrm>
        </p:spPr>
        <p:txBody>
          <a:bodyPr/>
          <a:lstStyle/>
          <a:p>
            <a:r>
              <a:rPr lang="de-DE" dirty="0"/>
              <a:t>Katzenklappe mit Bewegungs- und Gesichtserkennung</a:t>
            </a:r>
          </a:p>
        </p:txBody>
      </p:sp>
      <p:pic>
        <p:nvPicPr>
          <p:cNvPr id="5" name="Inhaltsplatzhalter 4">
            <a:extLst>
              <a:ext uri="{FF2B5EF4-FFF2-40B4-BE49-F238E27FC236}">
                <a16:creationId xmlns:a16="http://schemas.microsoft.com/office/drawing/2014/main" id="{F5671919-E02F-4055-8B2B-653213EFE480}"/>
              </a:ext>
            </a:extLst>
          </p:cNvPr>
          <p:cNvPicPr>
            <a:picLocks noGrp="1" noChangeAspect="1"/>
          </p:cNvPicPr>
          <p:nvPr>
            <p:ph idx="1"/>
          </p:nvPr>
        </p:nvPicPr>
        <p:blipFill>
          <a:blip r:embed="rId3"/>
          <a:stretch>
            <a:fillRect/>
          </a:stretch>
        </p:blipFill>
        <p:spPr>
          <a:xfrm>
            <a:off x="1012399" y="2028271"/>
            <a:ext cx="4601322" cy="2300661"/>
          </a:xfrm>
        </p:spPr>
      </p:pic>
      <p:pic>
        <p:nvPicPr>
          <p:cNvPr id="7" name="Grafik 6">
            <a:extLst>
              <a:ext uri="{FF2B5EF4-FFF2-40B4-BE49-F238E27FC236}">
                <a16:creationId xmlns:a16="http://schemas.microsoft.com/office/drawing/2014/main" id="{9A604A5D-4EA1-4CEA-A277-2B37E3919492}"/>
              </a:ext>
            </a:extLst>
          </p:cNvPr>
          <p:cNvPicPr>
            <a:picLocks noChangeAspect="1"/>
          </p:cNvPicPr>
          <p:nvPr/>
        </p:nvPicPr>
        <p:blipFill>
          <a:blip r:embed="rId4"/>
          <a:stretch>
            <a:fillRect/>
          </a:stretch>
        </p:blipFill>
        <p:spPr>
          <a:xfrm>
            <a:off x="5804704" y="2028271"/>
            <a:ext cx="3073079" cy="4609619"/>
          </a:xfrm>
          <a:prstGeom prst="rect">
            <a:avLst/>
          </a:prstGeom>
        </p:spPr>
      </p:pic>
      <p:sp>
        <p:nvSpPr>
          <p:cNvPr id="8" name="Rechteck 7">
            <a:extLst>
              <a:ext uri="{FF2B5EF4-FFF2-40B4-BE49-F238E27FC236}">
                <a16:creationId xmlns:a16="http://schemas.microsoft.com/office/drawing/2014/main" id="{43592377-C3C0-437E-AAE3-FE27D7D18F4C}"/>
              </a:ext>
            </a:extLst>
          </p:cNvPr>
          <p:cNvSpPr/>
          <p:nvPr/>
        </p:nvSpPr>
        <p:spPr>
          <a:xfrm>
            <a:off x="1012399" y="4419600"/>
            <a:ext cx="4415741" cy="307777"/>
          </a:xfrm>
          <a:prstGeom prst="rect">
            <a:avLst/>
          </a:prstGeom>
        </p:spPr>
        <p:txBody>
          <a:bodyPr wrap="square">
            <a:spAutoFit/>
          </a:bodyPr>
          <a:lstStyle/>
          <a:p>
            <a:r>
              <a:rPr lang="de-DE" sz="1400" dirty="0"/>
              <a:t>Bilder: https://9gag.com/gag/aeMMGAv, 2.4.18</a:t>
            </a:r>
          </a:p>
        </p:txBody>
      </p:sp>
    </p:spTree>
    <p:extLst>
      <p:ext uri="{BB962C8B-B14F-4D97-AF65-F5344CB8AC3E}">
        <p14:creationId xmlns:p14="http://schemas.microsoft.com/office/powerpoint/2010/main" val="3826824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0232DF-CBD2-400A-8B9D-ABA7DA7D9605}"/>
              </a:ext>
            </a:extLst>
          </p:cNvPr>
          <p:cNvSpPr>
            <a:spLocks noGrp="1"/>
          </p:cNvSpPr>
          <p:nvPr>
            <p:ph type="title"/>
          </p:nvPr>
        </p:nvSpPr>
        <p:spPr>
          <a:xfrm>
            <a:off x="982133" y="457201"/>
            <a:ext cx="7704667" cy="1041815"/>
          </a:xfrm>
        </p:spPr>
        <p:txBody>
          <a:bodyPr/>
          <a:lstStyle/>
          <a:p>
            <a:r>
              <a:rPr lang="de-DE" dirty="0"/>
              <a:t>Diskussion</a:t>
            </a:r>
          </a:p>
        </p:txBody>
      </p:sp>
      <p:pic>
        <p:nvPicPr>
          <p:cNvPr id="7" name="Grafik 6">
            <a:extLst>
              <a:ext uri="{FF2B5EF4-FFF2-40B4-BE49-F238E27FC236}">
                <a16:creationId xmlns:a16="http://schemas.microsoft.com/office/drawing/2014/main" id="{146A843D-B6A3-463A-A107-3682F3DFB1A9}"/>
              </a:ext>
            </a:extLst>
          </p:cNvPr>
          <p:cNvPicPr>
            <a:picLocks noChangeAspect="1"/>
          </p:cNvPicPr>
          <p:nvPr/>
        </p:nvPicPr>
        <p:blipFill>
          <a:blip r:embed="rId3"/>
          <a:stretch>
            <a:fillRect/>
          </a:stretch>
        </p:blipFill>
        <p:spPr>
          <a:xfrm>
            <a:off x="982133" y="1499016"/>
            <a:ext cx="4320000" cy="3240000"/>
          </a:xfrm>
          <a:prstGeom prst="rect">
            <a:avLst/>
          </a:prstGeom>
        </p:spPr>
      </p:pic>
      <p:pic>
        <p:nvPicPr>
          <p:cNvPr id="9" name="Grafik 8">
            <a:extLst>
              <a:ext uri="{FF2B5EF4-FFF2-40B4-BE49-F238E27FC236}">
                <a16:creationId xmlns:a16="http://schemas.microsoft.com/office/drawing/2014/main" id="{8FACFBE2-8D5F-4DFE-AEA1-23202840A8FE}"/>
              </a:ext>
            </a:extLst>
          </p:cNvPr>
          <p:cNvPicPr>
            <a:picLocks noChangeAspect="1"/>
          </p:cNvPicPr>
          <p:nvPr/>
        </p:nvPicPr>
        <p:blipFill>
          <a:blip r:embed="rId4"/>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E18405-BB1F-48A5-9827-AFCA8915881A}"/>
              </a:ext>
            </a:extLst>
          </p:cNvPr>
          <p:cNvSpPr>
            <a:spLocks noGrp="1"/>
          </p:cNvSpPr>
          <p:nvPr>
            <p:ph type="title"/>
          </p:nvPr>
        </p:nvSpPr>
        <p:spPr/>
        <p:txBody>
          <a:bodyPr/>
          <a:lstStyle/>
          <a:p>
            <a:r>
              <a:rPr lang="de-DE" dirty="0"/>
              <a:t>motioneye im </a:t>
            </a:r>
            <a:br>
              <a:rPr lang="de-DE" dirty="0"/>
            </a:br>
            <a:r>
              <a:rPr lang="de-DE" dirty="0"/>
              <a:t>kommerziellen Bereich</a:t>
            </a:r>
          </a:p>
        </p:txBody>
      </p:sp>
      <p:sp>
        <p:nvSpPr>
          <p:cNvPr id="3" name="Inhaltsplatzhalter 2">
            <a:extLst>
              <a:ext uri="{FF2B5EF4-FFF2-40B4-BE49-F238E27FC236}">
                <a16:creationId xmlns:a16="http://schemas.microsoft.com/office/drawing/2014/main" id="{5889B36B-9802-4E70-8435-479A245C0394}"/>
              </a:ext>
            </a:extLst>
          </p:cNvPr>
          <p:cNvSpPr>
            <a:spLocks noGrp="1"/>
          </p:cNvSpPr>
          <p:nvPr>
            <p:ph idx="1"/>
          </p:nvPr>
        </p:nvSpPr>
        <p:spPr/>
        <p:txBody>
          <a:bodyPr/>
          <a:lstStyle/>
          <a:p>
            <a:r>
              <a:rPr lang="de-DE" dirty="0"/>
              <a:t>Keine kommerziellen Produkte, die auf motioneye basieren</a:t>
            </a:r>
          </a:p>
          <a:p>
            <a:r>
              <a:rPr lang="de-DE" dirty="0"/>
              <a:t>Alle Kameras, die MJPEG-</a:t>
            </a:r>
            <a:br>
              <a:rPr lang="de-DE" dirty="0"/>
            </a:br>
            <a:r>
              <a:rPr lang="de-DE" dirty="0"/>
              <a:t>Video-Stream bereitstellen,</a:t>
            </a:r>
            <a:br>
              <a:rPr lang="de-DE" dirty="0"/>
            </a:br>
            <a:r>
              <a:rPr lang="de-DE" dirty="0"/>
              <a:t>können in motioneye-</a:t>
            </a:r>
            <a:br>
              <a:rPr lang="de-DE" dirty="0"/>
            </a:br>
            <a:r>
              <a:rPr lang="de-DE" dirty="0"/>
              <a:t>Oberfläche eingebunden </a:t>
            </a:r>
            <a:br>
              <a:rPr lang="de-DE" dirty="0"/>
            </a:br>
            <a:r>
              <a:rPr lang="de-DE" dirty="0"/>
              <a:t>werden</a:t>
            </a:r>
          </a:p>
        </p:txBody>
      </p:sp>
      <p:pic>
        <p:nvPicPr>
          <p:cNvPr id="5" name="Grafik 4">
            <a:extLst>
              <a:ext uri="{FF2B5EF4-FFF2-40B4-BE49-F238E27FC236}">
                <a16:creationId xmlns:a16="http://schemas.microsoft.com/office/drawing/2014/main" id="{20CF0569-6397-4ACC-9099-563E70826DA5}"/>
              </a:ext>
            </a:extLst>
          </p:cNvPr>
          <p:cNvPicPr>
            <a:picLocks noChangeAspect="1"/>
          </p:cNvPicPr>
          <p:nvPr/>
        </p:nvPicPr>
        <p:blipFill>
          <a:blip r:embed="rId3"/>
          <a:stretch>
            <a:fillRect/>
          </a:stretch>
        </p:blipFill>
        <p:spPr>
          <a:xfrm>
            <a:off x="5040202" y="3898299"/>
            <a:ext cx="3742850" cy="2209801"/>
          </a:xfrm>
          <a:prstGeom prst="rect">
            <a:avLst/>
          </a:prstGeom>
        </p:spPr>
      </p:pic>
      <p:sp>
        <p:nvSpPr>
          <p:cNvPr id="6" name="Rechteck 5">
            <a:extLst>
              <a:ext uri="{FF2B5EF4-FFF2-40B4-BE49-F238E27FC236}">
                <a16:creationId xmlns:a16="http://schemas.microsoft.com/office/drawing/2014/main" id="{FE4D7032-C861-4E37-8852-2156C94A2D74}"/>
              </a:ext>
            </a:extLst>
          </p:cNvPr>
          <p:cNvSpPr/>
          <p:nvPr/>
        </p:nvSpPr>
        <p:spPr>
          <a:xfrm>
            <a:off x="2300939" y="6581001"/>
            <a:ext cx="6843061" cy="276999"/>
          </a:xfrm>
          <a:prstGeom prst="rect">
            <a:avLst/>
          </a:prstGeom>
        </p:spPr>
        <p:txBody>
          <a:bodyPr wrap="square">
            <a:spAutoFit/>
          </a:bodyPr>
          <a:lstStyle/>
          <a:p>
            <a:pPr algn="r"/>
            <a:r>
              <a:rPr lang="de-DE" sz="1200" dirty="0"/>
              <a:t>Bild: https://klenzel.de/wp-content/uploads/2015/11/motioneye3.png, 11.05.18</a:t>
            </a:r>
          </a:p>
        </p:txBody>
      </p:sp>
    </p:spTree>
    <p:extLst>
      <p:ext uri="{BB962C8B-B14F-4D97-AF65-F5344CB8AC3E}">
        <p14:creationId xmlns:p14="http://schemas.microsoft.com/office/powerpoint/2010/main" val="1872413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id="{DF576A3D-493F-4998-AEA7-91B7C7E51590}"/>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317720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a:blip r:embed="rId3"/>
          <a:stretch>
            <a:fillRect/>
          </a:stretch>
        </p:blipFill>
        <p:spPr>
          <a:xfrm>
            <a:off x="2974238" y="163668"/>
            <a:ext cx="5987770" cy="6530663"/>
          </a:xfrm>
        </p:spPr>
      </p:pic>
      <p:sp>
        <p:nvSpPr>
          <p:cNvPr id="8" name="Rechteck 7">
            <a:extLst>
              <a:ext uri="{FF2B5EF4-FFF2-40B4-BE49-F238E27FC236}">
                <a16:creationId xmlns:a16="http://schemas.microsoft.com/office/drawing/2014/main" id="{DF14A8A4-FD3F-4A86-9C11-C654E197E4A7}"/>
              </a:ext>
            </a:extLst>
          </p:cNvPr>
          <p:cNvSpPr/>
          <p:nvPr/>
        </p:nvSpPr>
        <p:spPr>
          <a:xfrm rot="5400000">
            <a:off x="129842" y="3742068"/>
            <a:ext cx="5116669" cy="276999"/>
          </a:xfrm>
          <a:prstGeom prst="rect">
            <a:avLst/>
          </a:prstGeom>
        </p:spPr>
        <p:txBody>
          <a:bodyPr wrap="square">
            <a:spAutoFit/>
          </a:bodyPr>
          <a:lstStyle/>
          <a:p>
            <a:r>
              <a:rPr lang="de-DE" sz="1200" dirty="0"/>
              <a:t>http://raspi.tv/2018/raspberry-pi-3b-plus-family-photo-update-march-2018</a:t>
            </a:r>
          </a:p>
        </p:txBody>
      </p:sp>
    </p:spTree>
    <p:extLst>
      <p:ext uri="{BB962C8B-B14F-4D97-AF65-F5344CB8AC3E}">
        <p14:creationId xmlns:p14="http://schemas.microsoft.com/office/powerpoint/2010/main" val="2327335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id="{DF14A8A4-FD3F-4A86-9C11-C654E197E4A7}"/>
              </a:ext>
            </a:extLst>
          </p:cNvPr>
          <p:cNvSpPr/>
          <p:nvPr/>
        </p:nvSpPr>
        <p:spPr>
          <a:xfrm>
            <a:off x="3060834" y="6581001"/>
            <a:ext cx="5542887" cy="276999"/>
          </a:xfrm>
          <a:prstGeom prst="rect">
            <a:avLst/>
          </a:prstGeom>
        </p:spPr>
        <p:txBody>
          <a:bodyPr wrap="square">
            <a:spAutoFit/>
          </a:bodyPr>
          <a:lstStyle/>
          <a:p>
            <a:r>
              <a:rPr lang="de-DE" sz="1200" dirty="0"/>
              <a:t>http://raspi.tv/2018/raspberry-pi-3b-plus-family-photo-update-march-2018</a:t>
            </a:r>
          </a:p>
        </p:txBody>
      </p:sp>
      <p:pic>
        <p:nvPicPr>
          <p:cNvPr id="5" name="Inhaltsplatzhalter 6">
            <a:extLst>
              <a:ext uri="{FF2B5EF4-FFF2-40B4-BE49-F238E27FC236}">
                <a16:creationId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27844481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0</TotalTime>
  <Words>2626</Words>
  <Application>Microsoft Office PowerPoint</Application>
  <PresentationFormat>Bildschirmpräsentation (4:3)</PresentationFormat>
  <Paragraphs>441</Paragraphs>
  <Slides>52</Slides>
  <Notes>52</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52</vt:i4>
      </vt:variant>
    </vt:vector>
  </HeadingPairs>
  <TitlesOfParts>
    <vt:vector size="59" baseType="lpstr">
      <vt:lpstr>Arial</vt:lpstr>
      <vt:lpstr>Calibri</vt:lpstr>
      <vt:lpstr>Consolas</vt:lpstr>
      <vt:lpstr>Corbel</vt:lpstr>
      <vt:lpstr>Courier New</vt:lpstr>
      <vt:lpstr>Wingdings</vt:lpstr>
      <vt:lpstr>Parallax</vt:lpstr>
      <vt:lpstr>Nachtsicht-IP-Kamera</vt:lpstr>
      <vt:lpstr>Agenda</vt:lpstr>
      <vt:lpstr>Marktanalyse</vt:lpstr>
      <vt:lpstr>Amateur vs. Professionell</vt:lpstr>
      <vt:lpstr>PowerPoint-Präsentation</vt:lpstr>
      <vt:lpstr>motioneye im  kommerziellen Bereich</vt:lpstr>
      <vt:lpstr>Verwendete Bauteile</vt:lpstr>
      <vt:lpstr>Raspberry Pi</vt:lpstr>
      <vt:lpstr>Raspberry Pi</vt:lpstr>
      <vt:lpstr>GPIO-Programmierung</vt:lpstr>
      <vt:lpstr>Raspberry Pi NoIR Camera v2.1</vt:lpstr>
      <vt:lpstr>Elektromagnetische Wellen</vt:lpstr>
      <vt:lpstr>IR-Sperrfilter bei normalen Kameras</vt:lpstr>
      <vt:lpstr>Video: Vergleich IR / NoIR Camera</vt:lpstr>
      <vt:lpstr>IR-Sperrfilter bei normalen Kameras</vt:lpstr>
      <vt:lpstr>Thermographie mit der NoIR Camera?</vt:lpstr>
      <vt:lpstr>Thermographie mit der NoIR Camera?</vt:lpstr>
      <vt:lpstr>Thermographie mit der NoIR Camera?</vt:lpstr>
      <vt:lpstr>motion, motioneye und motioneyeOS</vt:lpstr>
      <vt:lpstr>Raspbian mit motion</vt:lpstr>
      <vt:lpstr>motioneye</vt:lpstr>
      <vt:lpstr>motioneyeOS</vt:lpstr>
      <vt:lpstr>motioneyeOS Installation</vt:lpstr>
      <vt:lpstr>motioneyeOS Bewegungserkennung</vt:lpstr>
      <vt:lpstr>motioneyeOS Bewegungserkennung</vt:lpstr>
      <vt:lpstr>Einrichtung Netzwerk</vt:lpstr>
      <vt:lpstr>Einrichtung Netzwerk</vt:lpstr>
      <vt:lpstr>Demo</vt:lpstr>
      <vt:lpstr>Bewertung</vt:lpstr>
      <vt:lpstr>Bewertung Allgemein </vt:lpstr>
      <vt:lpstr>Bewertung Performanz </vt:lpstr>
      <vt:lpstr>Unser finaler Prototyp</vt:lpstr>
      <vt:lpstr>LED im Testbetrieb</vt:lpstr>
      <vt:lpstr>Einbau LEDs        </vt:lpstr>
      <vt:lpstr>Einbau LEDs</vt:lpstr>
      <vt:lpstr>Bewegungserkennung mit  IR-Beleuchtung</vt:lpstr>
      <vt:lpstr>Anwendungsbereiche &amp; Erweiterungsideen</vt:lpstr>
      <vt:lpstr>LED geschaltet</vt:lpstr>
      <vt:lpstr>LED geschaltet</vt:lpstr>
      <vt:lpstr>Medizin und Pflege</vt:lpstr>
      <vt:lpstr>Bewegungsüberwachung</vt:lpstr>
      <vt:lpstr>Bewegungsüberwachung</vt:lpstr>
      <vt:lpstr>Bewegungsüberwachung</vt:lpstr>
      <vt:lpstr>Bewegungsüberwachung</vt:lpstr>
      <vt:lpstr>Babyphone</vt:lpstr>
      <vt:lpstr>Audio</vt:lpstr>
      <vt:lpstr>Temperaturmessung</vt:lpstr>
      <vt:lpstr>Autarke Kamera</vt:lpstr>
      <vt:lpstr>Autarke Kamera</vt:lpstr>
      <vt:lpstr>Autarke Kamera</vt:lpstr>
      <vt:lpstr>Katzenklappe mit Bewegungs- und Gesichtserkennung</vt:lpstr>
      <vt:lpstr>Diskussion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Meixner;Simon Sauerzapf</dc:creator>
  <cp:lastModifiedBy>Dominik Mpunkt</cp:lastModifiedBy>
  <cp:revision>80</cp:revision>
  <dcterms:created xsi:type="dcterms:W3CDTF">2018-03-22T19:21:51Z</dcterms:created>
  <dcterms:modified xsi:type="dcterms:W3CDTF">2018-05-12T16:03:29Z</dcterms:modified>
</cp:coreProperties>
</file>